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9" r:id="rId2"/>
    <p:sldId id="266" r:id="rId3"/>
    <p:sldId id="262" r:id="rId4"/>
    <p:sldId id="263" r:id="rId5"/>
    <p:sldId id="260" r:id="rId6"/>
    <p:sldId id="261" r:id="rId7"/>
    <p:sldId id="264" r:id="rId8"/>
    <p:sldId id="265" r:id="rId9"/>
    <p:sldId id="267" r:id="rId10"/>
    <p:sldId id="256" r:id="rId11"/>
    <p:sldId id="258" r:id="rId12"/>
    <p:sldId id="25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6D70554-5D0D-40C6-B105-77E9E0E13FB1}" type="datetimeFigureOut">
              <a:rPr lang="en-US" smtClean="0"/>
              <a:pPr/>
              <a:t>7/12/2020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255DDC-A213-409F-992D-D0963EF2A3B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CD9EA-F4B6-497B-8E58-F7D60BC8CB07}" type="datetimeFigureOut">
              <a:rPr lang="en-US" smtClean="0"/>
              <a:pPr/>
              <a:t>7/12/2020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1A05BA-43E6-46E0-9BBF-969FD3EFAC3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Divine revelation communicated</a:t>
            </a:r>
            <a:r>
              <a:rPr lang="en-US" baseline="0" dirty="0" smtClean="0"/>
              <a:t> in various ways.</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Divine revelation communicated through nature.  Some have</a:t>
            </a:r>
            <a:r>
              <a:rPr lang="en-US" baseline="0" dirty="0" smtClean="0"/>
              <a:t> never seen scripture.. Each has been given light</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 Gibson, The </a:t>
            </a:r>
            <a:r>
              <a:rPr lang="en-US" dirty="0" err="1" smtClean="0"/>
              <a:t>Sonship</a:t>
            </a:r>
            <a:r>
              <a:rPr lang="en-US" dirty="0" smtClean="0"/>
              <a:t> of Christ, 18</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 Gibson, </a:t>
            </a:r>
            <a:r>
              <a:rPr lang="en-US" dirty="0" err="1" smtClean="0"/>
              <a:t>Sonship</a:t>
            </a:r>
            <a:r>
              <a:rPr lang="en-US" dirty="0" smtClean="0"/>
              <a:t> of Christ, 20, 157</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Triumph of God’s Love: The </a:t>
            </a:r>
            <a:r>
              <a:rPr lang="en-US" sz="1200" kern="1200" dirty="0" err="1" smtClean="0">
                <a:solidFill>
                  <a:schemeClr val="tx1"/>
                </a:solidFill>
                <a:latin typeface="+mn-lt"/>
                <a:ea typeface="+mn-ea"/>
                <a:cs typeface="+mn-cs"/>
              </a:rPr>
              <a:t>opTimisTic</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TheoLoGicaL</a:t>
            </a:r>
            <a:r>
              <a:rPr lang="en-US" sz="1200" kern="1200" dirty="0" smtClean="0">
                <a:solidFill>
                  <a:schemeClr val="tx1"/>
                </a:solidFill>
                <a:latin typeface="+mn-lt"/>
                <a:ea typeface="+mn-ea"/>
                <a:cs typeface="+mn-cs"/>
              </a:rPr>
              <a:t> Theodicy of </a:t>
            </a:r>
            <a:r>
              <a:rPr lang="en-US" sz="1200" kern="1200" dirty="0" err="1" smtClean="0">
                <a:solidFill>
                  <a:schemeClr val="tx1"/>
                </a:solidFill>
                <a:latin typeface="+mn-lt"/>
                <a:ea typeface="+mn-ea"/>
                <a:cs typeface="+mn-cs"/>
              </a:rPr>
              <a:t>eLLen</a:t>
            </a:r>
            <a:r>
              <a:rPr lang="en-US" sz="1200" kern="1200" dirty="0" smtClean="0">
                <a:solidFill>
                  <a:schemeClr val="tx1"/>
                </a:solidFill>
                <a:latin typeface="+mn-lt"/>
                <a:ea typeface="+mn-ea"/>
                <a:cs typeface="+mn-cs"/>
              </a:rPr>
              <a:t> G. </a:t>
            </a:r>
            <a:r>
              <a:rPr lang="en-US" sz="1200" kern="1200" dirty="0" err="1" smtClean="0">
                <a:solidFill>
                  <a:schemeClr val="tx1"/>
                </a:solidFill>
                <a:latin typeface="+mn-lt"/>
                <a:ea typeface="+mn-ea"/>
                <a:cs typeface="+mn-cs"/>
              </a:rPr>
              <a:t>WhiTe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WoodroW</a:t>
            </a:r>
            <a:r>
              <a:rPr lang="en-US" sz="1200" kern="1200" dirty="0" smtClean="0">
                <a:solidFill>
                  <a:schemeClr val="tx1"/>
                </a:solidFill>
                <a:latin typeface="+mn-lt"/>
                <a:ea typeface="+mn-ea"/>
                <a:cs typeface="+mn-cs"/>
              </a:rPr>
              <a:t> W. </a:t>
            </a:r>
            <a:r>
              <a:rPr lang="en-US" sz="1200" kern="1200" dirty="0" err="1" smtClean="0">
                <a:solidFill>
                  <a:schemeClr val="tx1"/>
                </a:solidFill>
                <a:latin typeface="+mn-lt"/>
                <a:ea typeface="+mn-ea"/>
                <a:cs typeface="+mn-cs"/>
              </a:rPr>
              <a:t>Whidden</a:t>
            </a:r>
            <a:r>
              <a:rPr lang="en-US" sz="1200" kern="1200" dirty="0" smtClean="0">
                <a:solidFill>
                  <a:schemeClr val="tx1"/>
                </a:solidFill>
                <a:latin typeface="+mn-lt"/>
                <a:ea typeface="+mn-ea"/>
                <a:cs typeface="+mn-cs"/>
              </a:rPr>
              <a:t>, ii, Andrews University, 2015,</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of these books were lost and not included in canon.</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Writings of church</a:t>
            </a:r>
            <a:r>
              <a:rPr lang="en-US" baseline="0" dirty="0" smtClean="0"/>
              <a:t> fathers – Justin Martyr, </a:t>
            </a:r>
            <a:r>
              <a:rPr lang="en-US" baseline="0" dirty="0" err="1" smtClean="0"/>
              <a:t>Theophilus</a:t>
            </a:r>
            <a:r>
              <a:rPr lang="en-US" baseline="0" dirty="0" smtClean="0"/>
              <a:t> of </a:t>
            </a:r>
            <a:r>
              <a:rPr lang="en-US" baseline="0" dirty="0" err="1" smtClean="0"/>
              <a:t>Atioch</a:t>
            </a:r>
            <a:r>
              <a:rPr lang="en-US" baseline="0" dirty="0" smtClean="0"/>
              <a:t>, </a:t>
            </a:r>
            <a:r>
              <a:rPr lang="en-US" baseline="0" dirty="0" err="1" smtClean="0"/>
              <a:t>Irenaeus</a:t>
            </a:r>
            <a:r>
              <a:rPr lang="en-US" baseline="0" dirty="0" smtClean="0"/>
              <a:t>, Tertullian, Clement, Eusebius</a:t>
            </a:r>
            <a:endParaRPr lang="en-US" dirty="0"/>
          </a:p>
        </p:txBody>
      </p:sp>
      <p:sp>
        <p:nvSpPr>
          <p:cNvPr id="4" name="Slide Number Placeholder 3"/>
          <p:cNvSpPr>
            <a:spLocks noGrp="1"/>
          </p:cNvSpPr>
          <p:nvPr>
            <p:ph type="sldNum" sz="quarter" idx="10"/>
          </p:nvPr>
        </p:nvSpPr>
        <p:spPr/>
        <p:txBody>
          <a:bodyPr/>
          <a:lstStyle/>
          <a:p>
            <a:fld id="{B81A05BA-43E6-46E0-9BBF-969FD3EFAC38}"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B903E2B-D8FA-43F9-8D7F-8C8D12AF4095}"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6A06AD8-A856-4F9B-863F-2BEADEFA0FAC}" type="datetimeFigureOut">
              <a:rPr lang="en-US" smtClean="0"/>
              <a:pPr/>
              <a:t>7/12/2020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AFD0555-7B47-4B3A-93DA-3A7B0F33F9D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A06AD8-A856-4F9B-863F-2BEADEFA0FAC}" type="datetimeFigureOut">
              <a:rPr lang="en-US" smtClean="0"/>
              <a:pPr/>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D0555-7B47-4B3A-93DA-3A7B0F33F9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6A06AD8-A856-4F9B-863F-2BEADEFA0FAC}" type="datetimeFigureOut">
              <a:rPr lang="en-US" smtClean="0"/>
              <a:pPr/>
              <a:t>7/12/2020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AFD0555-7B47-4B3A-93DA-3A7B0F33F9D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6A06AD8-A856-4F9B-863F-2BEADEFA0FAC}" type="datetimeFigureOut">
              <a:rPr lang="en-US" smtClean="0"/>
              <a:pPr/>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AFD0555-7B47-4B3A-93DA-3A7B0F33F9D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6A06AD8-A856-4F9B-863F-2BEADEFA0FAC}" type="datetimeFigureOut">
              <a:rPr lang="en-US" smtClean="0"/>
              <a:pPr/>
              <a:t>7/12/2020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AFD0555-7B47-4B3A-93DA-3A7B0F33F9D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6A06AD8-A856-4F9B-863F-2BEADEFA0FAC}" type="datetimeFigureOut">
              <a:rPr lang="en-US" smtClean="0"/>
              <a:pPr/>
              <a:t>7/12/2020</a:t>
            </a:fld>
            <a:endParaRPr lang="en-US"/>
          </a:p>
        </p:txBody>
      </p:sp>
      <p:sp>
        <p:nvSpPr>
          <p:cNvPr id="10" name="Slide Number Placeholder 9"/>
          <p:cNvSpPr>
            <a:spLocks noGrp="1"/>
          </p:cNvSpPr>
          <p:nvPr>
            <p:ph type="sldNum" sz="quarter" idx="16"/>
          </p:nvPr>
        </p:nvSpPr>
        <p:spPr/>
        <p:txBody>
          <a:bodyPr rtlCol="0"/>
          <a:lstStyle/>
          <a:p>
            <a:fld id="{3AFD0555-7B47-4B3A-93DA-3A7B0F33F9D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6A06AD8-A856-4F9B-863F-2BEADEFA0FAC}" type="datetimeFigureOut">
              <a:rPr lang="en-US" smtClean="0"/>
              <a:pPr/>
              <a:t>7/12/2020</a:t>
            </a:fld>
            <a:endParaRPr lang="en-US"/>
          </a:p>
        </p:txBody>
      </p:sp>
      <p:sp>
        <p:nvSpPr>
          <p:cNvPr id="12" name="Slide Number Placeholder 11"/>
          <p:cNvSpPr>
            <a:spLocks noGrp="1"/>
          </p:cNvSpPr>
          <p:nvPr>
            <p:ph type="sldNum" sz="quarter" idx="16"/>
          </p:nvPr>
        </p:nvSpPr>
        <p:spPr/>
        <p:txBody>
          <a:bodyPr rtlCol="0"/>
          <a:lstStyle/>
          <a:p>
            <a:fld id="{3AFD0555-7B47-4B3A-93DA-3A7B0F33F9D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A06AD8-A856-4F9B-863F-2BEADEFA0FAC}" type="datetimeFigureOut">
              <a:rPr lang="en-US" smtClean="0"/>
              <a:pPr/>
              <a:t>7/12/2020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AFD0555-7B47-4B3A-93DA-3A7B0F33F9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06AD8-A856-4F9B-863F-2BEADEFA0FAC}" type="datetimeFigureOut">
              <a:rPr lang="en-US" smtClean="0"/>
              <a:pPr/>
              <a:t>7/12/2020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AFD0555-7B47-4B3A-93DA-3A7B0F33F9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A06AD8-A856-4F9B-863F-2BEADEFA0FAC}" type="datetimeFigureOut">
              <a:rPr lang="en-US" smtClean="0"/>
              <a:pPr/>
              <a:t>7/12/2020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AFD0555-7B47-4B3A-93DA-3A7B0F33F9D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6A06AD8-A856-4F9B-863F-2BEADEFA0FAC}" type="datetimeFigureOut">
              <a:rPr lang="en-US" smtClean="0"/>
              <a:pPr/>
              <a:t>7/12/2020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AFD0555-7B47-4B3A-93DA-3A7B0F33F9D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6A06AD8-A856-4F9B-863F-2BEADEFA0FAC}" type="datetimeFigureOut">
              <a:rPr lang="en-US" smtClean="0"/>
              <a:pPr/>
              <a:t>7/12/2020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AFD0555-7B47-4B3A-93DA-3A7B0F33F9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Non-canonical_books_referenced_in_the_Bible" TargetMode="External"/><Relationship Id="rId13" Type="http://schemas.openxmlformats.org/officeDocument/2006/relationships/hyperlink" Target="https://bible.oremus.org/?passage=1+Kings+14:19&#8211;14:19&amp;version=nrsv" TargetMode="External"/><Relationship Id="rId18" Type="http://schemas.openxmlformats.org/officeDocument/2006/relationships/hyperlink" Target="https://en.wikipedia.org/wiki/Story_of_the_Prophet_Iddo" TargetMode="External"/><Relationship Id="rId26" Type="http://schemas.openxmlformats.org/officeDocument/2006/relationships/hyperlink" Target="https://en.wikipedia.org/wiki/History_of_Nathan_the_Prophet" TargetMode="External"/><Relationship Id="rId3" Type="http://schemas.openxmlformats.org/officeDocument/2006/relationships/hyperlink" Target="https://en.wikipedia.org/wiki/Book_of_Jasher_(biblical_references)" TargetMode="External"/><Relationship Id="rId21" Type="http://schemas.openxmlformats.org/officeDocument/2006/relationships/hyperlink" Target="https://bible.oremus.org/?passage=2+Chronicles+12:15&#8211;12:15&amp;version=nrsv" TargetMode="External"/><Relationship Id="rId7" Type="http://schemas.openxmlformats.org/officeDocument/2006/relationships/hyperlink" Target="https://en.wikipedia.org/wiki/Book_of_the_Wars_of_the_Lord" TargetMode="External"/><Relationship Id="rId12" Type="http://schemas.openxmlformats.org/officeDocument/2006/relationships/hyperlink" Target="https://en.wikipedia.org/wiki/Books_of_Kings" TargetMode="External"/><Relationship Id="rId17" Type="http://schemas.openxmlformats.org/officeDocument/2006/relationships/hyperlink" Target="https://en.wikipedia.org/wiki/Visions_of_Iddo_the_Seer" TargetMode="External"/><Relationship Id="rId25" Type="http://schemas.openxmlformats.org/officeDocument/2006/relationships/hyperlink" Target="https://en.wikipedia.org/wiki/Book_of_Nathan_the_Prophet" TargetMode="External"/><Relationship Id="rId2" Type="http://schemas.openxmlformats.org/officeDocument/2006/relationships/notesSlide" Target="../notesSlides/notesSlide6.xml"/><Relationship Id="rId16" Type="http://schemas.openxmlformats.org/officeDocument/2006/relationships/hyperlink" Target="https://en.wikipedia.org/wiki/Book_of_Shemaiah_the_Prophet" TargetMode="External"/><Relationship Id="rId20" Type="http://schemas.openxmlformats.org/officeDocument/2006/relationships/hyperlink" Target="https://bible.oremus.org/?passage=2+Chronicles+9:29&#8211;9:29&amp;version=nrsv" TargetMode="External"/><Relationship Id="rId29" Type="http://schemas.openxmlformats.org/officeDocument/2006/relationships/hyperlink" Target="https://en.wikipedia.org/wiki/Colossians" TargetMode="External"/><Relationship Id="rId1" Type="http://schemas.openxmlformats.org/officeDocument/2006/relationships/slideLayout" Target="../slideLayouts/slideLayout2.xml"/><Relationship Id="rId6" Type="http://schemas.openxmlformats.org/officeDocument/2006/relationships/hyperlink" Target="https://bible.oremus.org/?passage=2+Timothy+3:8&#8211;3:8&amp;version=nrsv" TargetMode="External"/><Relationship Id="rId11" Type="http://schemas.openxmlformats.org/officeDocument/2006/relationships/hyperlink" Target="https://en.wikipedia.org/wiki/Chronicles_of_the_Kings_of_Judah" TargetMode="External"/><Relationship Id="rId24" Type="http://schemas.openxmlformats.org/officeDocument/2006/relationships/hyperlink" Target="https://bible.oremus.org/?passage=1+Chronicles+27:24&#8211;27:24&amp;version=nrsv" TargetMode="External"/><Relationship Id="rId5" Type="http://schemas.openxmlformats.org/officeDocument/2006/relationships/hyperlink" Target="https://bible.oremus.org/?passage=2+Samuel+1:18&#8211;1:18&amp;version=nrsv" TargetMode="External"/><Relationship Id="rId15" Type="http://schemas.openxmlformats.org/officeDocument/2006/relationships/hyperlink" Target="https://en.wikipedia.org/wiki/Zimri_(king)" TargetMode="External"/><Relationship Id="rId23" Type="http://schemas.openxmlformats.org/officeDocument/2006/relationships/hyperlink" Target="https://en.wikipedia.org/wiki/Annals_of_King_David" TargetMode="External"/><Relationship Id="rId28" Type="http://schemas.openxmlformats.org/officeDocument/2006/relationships/hyperlink" Target="https://en.wikipedia.org/wiki/Epistle_to_the_Laodiceans" TargetMode="External"/><Relationship Id="rId10" Type="http://schemas.openxmlformats.org/officeDocument/2006/relationships/hyperlink" Target="https://en.wikipedia.org/wiki/Chronicles_of_the_Kings_of_Israel" TargetMode="External"/><Relationship Id="rId19" Type="http://schemas.openxmlformats.org/officeDocument/2006/relationships/hyperlink" Target="https://en.wikipedia.org/wiki/Books_of_Chronicles" TargetMode="External"/><Relationship Id="rId4" Type="http://schemas.openxmlformats.org/officeDocument/2006/relationships/hyperlink" Target="https://bible.oremus.org/?passage=Joshua+10:13&#8211;10:13&amp;version=nrsv" TargetMode="External"/><Relationship Id="rId9" Type="http://schemas.openxmlformats.org/officeDocument/2006/relationships/hyperlink" Target="https://bible.oremus.org/?passage=Numbers+21:14&#8211;21:14&amp;version=nrsv" TargetMode="External"/><Relationship Id="rId14" Type="http://schemas.openxmlformats.org/officeDocument/2006/relationships/hyperlink" Target="https://bible.oremus.org/?passage=1+Kings+16:20&#8211;16:20&amp;version=nrsv" TargetMode="External"/><Relationship Id="rId22" Type="http://schemas.openxmlformats.org/officeDocument/2006/relationships/hyperlink" Target="https://bible.oremus.org/?passage=2+Chronicles+13:22&#8211;13:22&amp;version=nrsv" TargetMode="External"/><Relationship Id="rId27" Type="http://schemas.openxmlformats.org/officeDocument/2006/relationships/hyperlink" Target="https://en.wikipedia.org/wiki/Book_of_Enoch"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ym typeface="Helvetica" charset="0"/>
              </a:rPr>
              <a:t>Dictum of “How to Interpret Scripture” </a:t>
            </a:r>
            <a:br>
              <a:rPr lang="en-US" smtClean="0">
                <a:sym typeface="Helvetica" charset="0"/>
              </a:rPr>
            </a:br>
            <a:r>
              <a:rPr lang="en-US" smtClean="0">
                <a:sym typeface="Helvetica" charset="0"/>
              </a:rPr>
              <a:t>to find Truth         COL 17, 125; Ed 77</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great storehouse of truth is the Word of God – </a:t>
            </a:r>
          </a:p>
          <a:p>
            <a:r>
              <a:rPr lang="en-US" dirty="0" smtClean="0"/>
              <a:t>	1) the written </a:t>
            </a:r>
            <a:r>
              <a:rPr lang="en-US" b="1" dirty="0" smtClean="0">
                <a:solidFill>
                  <a:srgbClr val="FFC000"/>
                </a:solidFill>
              </a:rPr>
              <a:t>Word</a:t>
            </a:r>
            <a:r>
              <a:rPr lang="en-US" dirty="0" smtClean="0"/>
              <a:t>, </a:t>
            </a:r>
          </a:p>
          <a:p>
            <a:r>
              <a:rPr lang="en-US" dirty="0" smtClean="0"/>
              <a:t>	2) the book of </a:t>
            </a:r>
            <a:r>
              <a:rPr lang="en-US" b="1" dirty="0" smtClean="0">
                <a:solidFill>
                  <a:srgbClr val="00B050"/>
                </a:solidFill>
              </a:rPr>
              <a:t>nature</a:t>
            </a:r>
            <a:r>
              <a:rPr lang="en-US" dirty="0" smtClean="0"/>
              <a:t>, and </a:t>
            </a:r>
          </a:p>
          <a:p>
            <a:r>
              <a:rPr lang="en-US" dirty="0" smtClean="0"/>
              <a:t>	3) the book of </a:t>
            </a:r>
            <a:r>
              <a:rPr lang="en-US" b="1" dirty="0" smtClean="0">
                <a:solidFill>
                  <a:srgbClr val="FF0000"/>
                </a:solidFill>
              </a:rPr>
              <a:t>experience</a:t>
            </a:r>
            <a:r>
              <a:rPr lang="en-US" dirty="0" smtClean="0"/>
              <a:t> in God’s dealing with human life.  Here are the treasures from which Christ’s workers are to draw… His own appointed channels…” COL 125</a:t>
            </a:r>
          </a:p>
          <a:p>
            <a:pPr lvl="1"/>
            <a:endParaRPr lang="en-US" dirty="0" smtClean="0">
              <a:sym typeface="Helvetica" charset="0"/>
            </a:endParaRPr>
          </a:p>
          <a:p>
            <a:pPr lvl="1"/>
            <a:r>
              <a:rPr lang="en-US" dirty="0" smtClean="0">
                <a:sym typeface="Helvetica" charset="0"/>
              </a:rPr>
              <a:t>Christ’s education – “useful work, study of Scripture and nature, and from the experiences of life” Ed77</a:t>
            </a:r>
          </a:p>
          <a:p>
            <a:pPr lvl="1"/>
            <a:endParaRPr lang="en-US" dirty="0" smtClean="0">
              <a:sym typeface="Helvetica" charset="0"/>
            </a:endParaRPr>
          </a:p>
          <a:p>
            <a:pPr lvl="1"/>
            <a:endParaRPr lang="en-US" dirty="0" smtClean="0">
              <a:sym typeface="Helvetica" charset="0"/>
            </a:endParaRPr>
          </a:p>
          <a:p>
            <a:endParaRPr lang="en-US" dirty="0" smtClean="0"/>
          </a:p>
          <a:p>
            <a:pPr lvl="1"/>
            <a:endParaRPr lang="en-US" dirty="0" smtClean="0"/>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rmAutofit fontScale="90000"/>
          </a:bodyPr>
          <a:lstStyle/>
          <a:p>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Non-canonical books referenced in the Bible</a:t>
            </a:r>
            <a:r>
              <a:rPr lang="en-US" b="1" dirty="0" smtClean="0">
                <a:solidFill>
                  <a:schemeClr val="tx1"/>
                </a:solidFill>
              </a:rPr>
              <a:t/>
            </a:r>
            <a:br>
              <a:rPr lang="en-US" b="1" dirty="0" smtClean="0">
                <a:solidFill>
                  <a:schemeClr val="tx1"/>
                </a:solidFill>
              </a:rPr>
            </a:br>
            <a:endParaRPr lang="en-US" b="1" dirty="0">
              <a:solidFill>
                <a:schemeClr val="tx1"/>
              </a:solidFill>
            </a:endParaRPr>
          </a:p>
        </p:txBody>
      </p:sp>
      <p:sp>
        <p:nvSpPr>
          <p:cNvPr id="5" name="Content Placeholder 4"/>
          <p:cNvSpPr>
            <a:spLocks noGrp="1"/>
          </p:cNvSpPr>
          <p:nvPr>
            <p:ph sz="quarter" idx="1"/>
          </p:nvPr>
        </p:nvSpPr>
        <p:spPr>
          <a:xfrm>
            <a:off x="381000" y="1600200"/>
            <a:ext cx="8534400" cy="5105400"/>
          </a:xfrm>
        </p:spPr>
        <p:txBody>
          <a:bodyPr>
            <a:normAutofit fontScale="92500" lnSpcReduction="20000"/>
          </a:bodyPr>
          <a:lstStyle/>
          <a:p>
            <a:r>
              <a:rPr lang="en-US" sz="2000" b="1" dirty="0" smtClean="0"/>
              <a:t>The </a:t>
            </a:r>
            <a:r>
              <a:rPr lang="en-US" sz="2000" b="1" dirty="0" smtClean="0">
                <a:hlinkClick r:id="rId3" tooltip="Book of Jasher (biblical references)"/>
              </a:rPr>
              <a:t>Book of </a:t>
            </a:r>
            <a:r>
              <a:rPr lang="en-US" sz="2000" b="1" dirty="0" err="1" smtClean="0">
                <a:hlinkClick r:id="rId3" tooltip="Book of Jasher (biblical references)"/>
              </a:rPr>
              <a:t>Jasher</a:t>
            </a:r>
            <a:r>
              <a:rPr lang="en-US" sz="2000" b="1" dirty="0" smtClean="0"/>
              <a:t> is mentioned in </a:t>
            </a:r>
            <a:r>
              <a:rPr lang="en-US" sz="2000" b="1" dirty="0" smtClean="0">
                <a:hlinkClick r:id="rId4"/>
              </a:rPr>
              <a:t>Joshua 10:13</a:t>
            </a:r>
            <a:r>
              <a:rPr lang="en-US" sz="2000" b="1" dirty="0" smtClean="0"/>
              <a:t> and </a:t>
            </a:r>
            <a:r>
              <a:rPr lang="en-US" sz="2000" b="1" dirty="0" smtClean="0">
                <a:hlinkClick r:id="rId5"/>
              </a:rPr>
              <a:t>2 Samuel 1:18</a:t>
            </a:r>
            <a:r>
              <a:rPr lang="en-US" sz="2000" b="1" dirty="0" smtClean="0"/>
              <a:t> and also referenced in </a:t>
            </a:r>
            <a:r>
              <a:rPr lang="en-US" sz="2000" b="1" dirty="0" smtClean="0">
                <a:hlinkClick r:id="rId6"/>
              </a:rPr>
              <a:t>2 Timothy 3:8</a:t>
            </a:r>
            <a:endParaRPr lang="en-US" sz="2000" b="1" dirty="0" smtClean="0"/>
          </a:p>
          <a:p>
            <a:r>
              <a:rPr lang="en-US" sz="2000" b="1" dirty="0" smtClean="0"/>
              <a:t>The </a:t>
            </a:r>
            <a:r>
              <a:rPr lang="en-US" sz="2000" b="1" dirty="0" smtClean="0">
                <a:hlinkClick r:id="rId7" tooltip="Book of the Wars of the Lord"/>
              </a:rPr>
              <a:t>Book of the Wars of the Lord</a:t>
            </a:r>
            <a:r>
              <a:rPr lang="en-US" sz="2000" b="1" baseline="30000" dirty="0" smtClean="0">
                <a:hlinkClick r:id="rId8"/>
              </a:rPr>
              <a:t>[3]</a:t>
            </a:r>
            <a:r>
              <a:rPr lang="en-US" sz="2000" b="1" dirty="0" smtClean="0"/>
              <a:t> is mentioned in </a:t>
            </a:r>
            <a:r>
              <a:rPr lang="en-US" sz="2000" b="1" dirty="0" smtClean="0">
                <a:hlinkClick r:id="rId9"/>
              </a:rPr>
              <a:t>Numbers 21:14</a:t>
            </a:r>
            <a:r>
              <a:rPr lang="en-US" sz="2000" b="1" dirty="0" smtClean="0"/>
              <a:t> re Moses</a:t>
            </a:r>
          </a:p>
          <a:p>
            <a:r>
              <a:rPr lang="en-US" sz="2000" b="1" dirty="0" smtClean="0"/>
              <a:t>The </a:t>
            </a:r>
            <a:r>
              <a:rPr lang="en-US" sz="2000" b="1" dirty="0" smtClean="0">
                <a:hlinkClick r:id="rId10" tooltip="Chronicles of the Kings of Israel"/>
              </a:rPr>
              <a:t>Chronicles of the Kings of Israel</a:t>
            </a:r>
            <a:r>
              <a:rPr lang="en-US" sz="2000" b="1" dirty="0" smtClean="0"/>
              <a:t> and </a:t>
            </a:r>
            <a:r>
              <a:rPr lang="en-US" sz="2000" b="1" dirty="0" smtClean="0">
                <a:hlinkClick r:id="rId11" tooltip="Chronicles of the Kings of Judah"/>
              </a:rPr>
              <a:t>Chronicles of the Kings of Judah</a:t>
            </a:r>
            <a:r>
              <a:rPr lang="en-US" sz="2000" b="1" dirty="0" smtClean="0"/>
              <a:t> are mentioned in the </a:t>
            </a:r>
            <a:r>
              <a:rPr lang="en-US" sz="2000" b="1" dirty="0" smtClean="0">
                <a:hlinkClick r:id="rId12" tooltip="Books of Kings"/>
              </a:rPr>
              <a:t>Books of Kings</a:t>
            </a:r>
            <a:r>
              <a:rPr lang="en-US" sz="2000" b="1" dirty="0" smtClean="0"/>
              <a:t> (</a:t>
            </a:r>
            <a:r>
              <a:rPr lang="en-US" sz="2000" b="1" dirty="0" smtClean="0">
                <a:hlinkClick r:id="rId13"/>
              </a:rPr>
              <a:t>1 Kings 14:19,29</a:t>
            </a:r>
            <a:r>
              <a:rPr lang="en-US" sz="2000" b="1" dirty="0" smtClean="0"/>
              <a:t>; </a:t>
            </a:r>
            <a:r>
              <a:rPr lang="en-US" sz="2000" b="1" dirty="0" smtClean="0">
                <a:hlinkClick r:id="rId14"/>
              </a:rPr>
              <a:t>16:20</a:t>
            </a:r>
            <a:r>
              <a:rPr lang="en-US" sz="2000" b="1" dirty="0" smtClean="0"/>
              <a:t> regarding King </a:t>
            </a:r>
            <a:r>
              <a:rPr lang="en-US" sz="2000" b="1" dirty="0" err="1" smtClean="0">
                <a:hlinkClick r:id="rId15" tooltip="Zimri (king)"/>
              </a:rPr>
              <a:t>Zimri</a:t>
            </a:r>
            <a:r>
              <a:rPr lang="en-US" sz="2000" b="1" dirty="0" smtClean="0"/>
              <a:t>, and many other times throughout 1 and 2 Kings.</a:t>
            </a:r>
          </a:p>
          <a:p>
            <a:r>
              <a:rPr lang="en-US" sz="2000" b="1" dirty="0" smtClean="0"/>
              <a:t>The </a:t>
            </a:r>
            <a:r>
              <a:rPr lang="en-US" sz="2000" b="1" i="1" dirty="0" smtClean="0">
                <a:hlinkClick r:id="rId16" tooltip="Book of Shemaiah the Prophet"/>
              </a:rPr>
              <a:t>Book of </a:t>
            </a:r>
            <a:r>
              <a:rPr lang="en-US" sz="2000" b="1" i="1" dirty="0" err="1" smtClean="0">
                <a:hlinkClick r:id="rId16" tooltip="Book of Shemaiah the Prophet"/>
              </a:rPr>
              <a:t>Shemaiah</a:t>
            </a:r>
            <a:r>
              <a:rPr lang="en-US" sz="2000" b="1" i="1" dirty="0" smtClean="0">
                <a:hlinkClick r:id="rId16" tooltip="Book of Shemaiah the Prophet"/>
              </a:rPr>
              <a:t> the Prophet</a:t>
            </a:r>
            <a:r>
              <a:rPr lang="en-US" sz="2000" b="1" dirty="0" smtClean="0"/>
              <a:t> and </a:t>
            </a:r>
            <a:r>
              <a:rPr lang="en-US" sz="2000" b="1" i="1" dirty="0" smtClean="0">
                <a:hlinkClick r:id="rId17" tooltip="Visions of Iddo the Seer"/>
              </a:rPr>
              <a:t>Visions of </a:t>
            </a:r>
            <a:r>
              <a:rPr lang="en-US" sz="2000" b="1" i="1" dirty="0" err="1" smtClean="0">
                <a:hlinkClick r:id="rId17" tooltip="Visions of Iddo the Seer"/>
              </a:rPr>
              <a:t>Iddo</a:t>
            </a:r>
            <a:r>
              <a:rPr lang="en-US" sz="2000" b="1" i="1" dirty="0" smtClean="0">
                <a:hlinkClick r:id="rId17" tooltip="Visions of Iddo the Seer"/>
              </a:rPr>
              <a:t> the Seer</a:t>
            </a:r>
            <a:r>
              <a:rPr lang="en-US" sz="2000" b="1" dirty="0" smtClean="0"/>
              <a:t> (also called </a:t>
            </a:r>
            <a:r>
              <a:rPr lang="en-US" sz="2000" b="1" i="1" dirty="0" smtClean="0">
                <a:hlinkClick r:id="rId18" tooltip="Story of the Prophet Iddo"/>
              </a:rPr>
              <a:t>Story of the Prophet </a:t>
            </a:r>
            <a:r>
              <a:rPr lang="en-US" sz="2000" b="1" i="1" dirty="0" err="1" smtClean="0">
                <a:hlinkClick r:id="rId18" tooltip="Story of the Prophet Iddo"/>
              </a:rPr>
              <a:t>Iddo</a:t>
            </a:r>
            <a:r>
              <a:rPr lang="en-US" sz="2000" b="1" dirty="0" smtClean="0"/>
              <a:t> or </a:t>
            </a:r>
            <a:r>
              <a:rPr lang="en-US" sz="2000" b="1" i="1" dirty="0" smtClean="0"/>
              <a:t>The Annals of the Prophet </a:t>
            </a:r>
            <a:r>
              <a:rPr lang="en-US" sz="2000" b="1" i="1" dirty="0" err="1" smtClean="0"/>
              <a:t>Iddo</a:t>
            </a:r>
            <a:r>
              <a:rPr lang="en-US" sz="2000" b="1" dirty="0" smtClean="0"/>
              <a:t>) is mentioned in the </a:t>
            </a:r>
            <a:r>
              <a:rPr lang="en-US" sz="2000" b="1" dirty="0" smtClean="0">
                <a:hlinkClick r:id="rId19" tooltip="Books of Chronicles"/>
              </a:rPr>
              <a:t>2nd Book of Chronicles</a:t>
            </a:r>
            <a:r>
              <a:rPr lang="en-US" sz="2000" b="1" dirty="0" smtClean="0"/>
              <a:t>. (</a:t>
            </a:r>
            <a:r>
              <a:rPr lang="en-US" sz="2000" b="1" dirty="0" smtClean="0">
                <a:hlinkClick r:id="rId20"/>
              </a:rPr>
              <a:t>2 Chronicles 9:29</a:t>
            </a:r>
            <a:r>
              <a:rPr lang="en-US" sz="2000" b="1" dirty="0" smtClean="0"/>
              <a:t>, </a:t>
            </a:r>
            <a:r>
              <a:rPr lang="en-US" sz="2000" b="1" dirty="0" smtClean="0">
                <a:hlinkClick r:id="rId21"/>
              </a:rPr>
              <a:t>2 Chronicles 12:15</a:t>
            </a:r>
            <a:r>
              <a:rPr lang="en-US" sz="2000" b="1" dirty="0" smtClean="0"/>
              <a:t>, </a:t>
            </a:r>
            <a:r>
              <a:rPr lang="en-US" sz="2000" b="1" dirty="0" smtClean="0">
                <a:hlinkClick r:id="rId22"/>
              </a:rPr>
              <a:t>2 Chronicles 13:22</a:t>
            </a:r>
            <a:endParaRPr lang="en-US" sz="2000" b="1" dirty="0" smtClean="0"/>
          </a:p>
          <a:p>
            <a:r>
              <a:rPr lang="en-US" sz="2000" b="1" dirty="0" smtClean="0"/>
              <a:t>The </a:t>
            </a:r>
            <a:r>
              <a:rPr lang="en-US" sz="2000" b="1" dirty="0" smtClean="0">
                <a:hlinkClick r:id="rId23" tooltip="Annals of King David"/>
              </a:rPr>
              <a:t>Annals of King David</a:t>
            </a:r>
            <a:r>
              <a:rPr lang="en-US" sz="2000" b="1" dirty="0" smtClean="0"/>
              <a:t>.</a:t>
            </a:r>
            <a:r>
              <a:rPr lang="en-US" sz="2000" b="1" baseline="30000" dirty="0" smtClean="0">
                <a:hlinkClick r:id="rId8"/>
              </a:rPr>
              <a:t>[6]</a:t>
            </a:r>
            <a:r>
              <a:rPr lang="en-US" sz="2000" b="1" dirty="0" smtClean="0"/>
              <a:t> </a:t>
            </a:r>
            <a:r>
              <a:rPr lang="en-US" sz="2000" b="1" i="1" dirty="0" smtClean="0"/>
              <a:t>Referenced at </a:t>
            </a:r>
            <a:r>
              <a:rPr lang="en-US" sz="2000" b="1" i="1" dirty="0" smtClean="0">
                <a:hlinkClick r:id="rId24"/>
              </a:rPr>
              <a:t>1 Chronicles 27:24</a:t>
            </a:r>
            <a:endParaRPr lang="en-US" sz="2000" b="1" i="1" dirty="0" smtClean="0"/>
          </a:p>
          <a:p>
            <a:r>
              <a:rPr lang="en-US" sz="2000" b="1" dirty="0" smtClean="0"/>
              <a:t>The </a:t>
            </a:r>
            <a:r>
              <a:rPr lang="en-US" sz="2000" b="1" dirty="0" smtClean="0">
                <a:hlinkClick r:id="rId25" tooltip="Book of Nathan the Prophet"/>
              </a:rPr>
              <a:t>Book of Nathan the Prophet</a:t>
            </a:r>
            <a:r>
              <a:rPr lang="en-US" sz="2000" b="1" dirty="0" smtClean="0"/>
              <a:t>. Also called </a:t>
            </a:r>
            <a:r>
              <a:rPr lang="en-US" sz="2000" b="1" i="1" dirty="0" smtClean="0"/>
              <a:t>Nathan the Prophet</a:t>
            </a:r>
            <a:r>
              <a:rPr lang="en-US" sz="2000" b="1" dirty="0" smtClean="0"/>
              <a:t> or </a:t>
            </a:r>
            <a:r>
              <a:rPr lang="en-US" sz="2000" b="1" i="1" dirty="0" smtClean="0"/>
              <a:t>The Acts of Nathan the Prophet</a:t>
            </a:r>
            <a:r>
              <a:rPr lang="en-US" sz="2000" b="1" dirty="0" smtClean="0"/>
              <a:t> or </a:t>
            </a:r>
            <a:r>
              <a:rPr lang="en-US" sz="2000" b="1" dirty="0" smtClean="0">
                <a:hlinkClick r:id="rId26" tooltip="History of Nathan the Prophet"/>
              </a:rPr>
              <a:t>History of Nathan the Prophet</a:t>
            </a:r>
            <a:r>
              <a:rPr lang="en-US" sz="2000" b="1" dirty="0" smtClean="0"/>
              <a:t>.</a:t>
            </a:r>
            <a:r>
              <a:rPr lang="en-US" sz="2000" b="1" baseline="30000" dirty="0" smtClean="0">
                <a:hlinkClick r:id="rId8"/>
              </a:rPr>
              <a:t>[</a:t>
            </a:r>
            <a:endParaRPr lang="en-US" sz="2000" b="1" baseline="30000" dirty="0" smtClean="0"/>
          </a:p>
          <a:p>
            <a:r>
              <a:rPr lang="en-US" sz="2000" b="1" dirty="0" smtClean="0">
                <a:hlinkClick r:id="rId27"/>
              </a:rPr>
              <a:t>Book of Enoch</a:t>
            </a:r>
            <a:r>
              <a:rPr lang="en-US" sz="2000" b="1" dirty="0" smtClean="0"/>
              <a:t> (Jude 1:4, 1:6, 1:13, 1:14–15,</a:t>
            </a:r>
            <a:r>
              <a:rPr lang="en-US" sz="2000" b="1" baseline="30000" dirty="0" smtClean="0">
                <a:hlinkClick r:id="rId8"/>
              </a:rPr>
              <a:t>[22]</a:t>
            </a:r>
            <a:r>
              <a:rPr lang="en-US" sz="2000" b="1" dirty="0" smtClean="0"/>
              <a:t>, 2 Peter 2:4; 3:13,</a:t>
            </a:r>
            <a:r>
              <a:rPr lang="en-US" sz="2000" b="1" baseline="30000" dirty="0" smtClean="0">
                <a:hlinkClick r:id="rId8"/>
              </a:rPr>
              <a:t>[23][24]</a:t>
            </a:r>
            <a:r>
              <a:rPr lang="en-US" sz="2000" b="1" dirty="0" smtClean="0"/>
              <a:t> and John 7:38 </a:t>
            </a:r>
            <a:r>
              <a:rPr lang="en-US" sz="2000" b="1" baseline="30000" dirty="0" smtClean="0">
                <a:hlinkClick r:id="rId8"/>
              </a:rPr>
              <a:t>[25]</a:t>
            </a:r>
            <a:r>
              <a:rPr lang="en-US" sz="2000" b="1" dirty="0" smtClean="0"/>
              <a:t>).</a:t>
            </a:r>
          </a:p>
          <a:p>
            <a:r>
              <a:rPr lang="en-US" sz="2000" b="1" dirty="0" smtClean="0">
                <a:hlinkClick r:id="rId28"/>
              </a:rPr>
              <a:t>Epistle to the </a:t>
            </a:r>
            <a:r>
              <a:rPr lang="en-US" sz="2000" b="1" dirty="0" err="1" smtClean="0">
                <a:hlinkClick r:id="rId28"/>
              </a:rPr>
              <a:t>Laodiceans</a:t>
            </a:r>
            <a:r>
              <a:rPr lang="en-US" sz="2000" b="1" dirty="0" smtClean="0"/>
              <a:t> (</a:t>
            </a:r>
            <a:r>
              <a:rPr lang="en-US" sz="2000" b="1" dirty="0" smtClean="0">
                <a:hlinkClick r:id="rId29" tooltip="Colossians"/>
              </a:rPr>
              <a:t>Colossians</a:t>
            </a:r>
            <a:r>
              <a:rPr lang="en-US" sz="2000" b="1" dirty="0" smtClean="0"/>
              <a:t> 4:16 "read the epistle from Laodicea")</a:t>
            </a:r>
          </a:p>
          <a:p>
            <a:r>
              <a:rPr lang="en-US" sz="1800" b="1" dirty="0" smtClean="0"/>
              <a:t>Paul's letter to the Corinthians before 1 Corinthians (1 Corinthians 5:9 "I wrote to you in my letter...") Paul’s letter to the Ephesians before Ephesians (Ephesians 3:3 “As I wrote afore in few words...”)</a:t>
            </a:r>
            <a:endParaRPr lang="en-US" sz="2000" b="1" baseline="30000" dirty="0" smtClean="0"/>
          </a:p>
          <a:p>
            <a:endParaRPr lang="en-US" sz="2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Canonical Books</a:t>
            </a:r>
            <a:endParaRPr lang="en-US" dirty="0"/>
          </a:p>
        </p:txBody>
      </p:sp>
      <p:sp>
        <p:nvSpPr>
          <p:cNvPr id="3" name="Content Placeholder 2"/>
          <p:cNvSpPr>
            <a:spLocks noGrp="1"/>
          </p:cNvSpPr>
          <p:nvPr>
            <p:ph sz="quarter" idx="1"/>
          </p:nvPr>
        </p:nvSpPr>
        <p:spPr>
          <a:xfrm>
            <a:off x="381000" y="1600200"/>
            <a:ext cx="8385048" cy="5105400"/>
          </a:xfrm>
        </p:spPr>
        <p:txBody>
          <a:bodyPr>
            <a:normAutofit fontScale="92500" lnSpcReduction="20000"/>
          </a:bodyPr>
          <a:lstStyle/>
          <a:p>
            <a:r>
              <a:rPr lang="en-US" dirty="0" smtClean="0"/>
              <a:t>OT canon had been established by the time of Christ, </a:t>
            </a:r>
            <a:r>
              <a:rPr lang="en-US" dirty="0" err="1" smtClean="0"/>
              <a:t>Lk</a:t>
            </a:r>
            <a:r>
              <a:rPr lang="en-US" dirty="0" smtClean="0"/>
              <a:t> 24:44 1) the law of Moses, Torah; 2) prophets, major and minor; 3) the Psalms/Writings</a:t>
            </a:r>
          </a:p>
          <a:p>
            <a:r>
              <a:rPr lang="en-US" dirty="0" smtClean="0"/>
              <a:t>NT – Christ’s words circulated orally; written accounts of His life; or writings by the apostles or close associates; epistles of Paul who experienced Christ on the road to Damascus.</a:t>
            </a:r>
          </a:p>
          <a:p>
            <a:r>
              <a:rPr lang="en-US" dirty="0" smtClean="0"/>
              <a:t>Near the end of the 2</a:t>
            </a:r>
            <a:r>
              <a:rPr lang="en-US" baseline="30000" dirty="0" smtClean="0"/>
              <a:t>nd</a:t>
            </a:r>
            <a:r>
              <a:rPr lang="en-US" dirty="0" smtClean="0"/>
              <a:t> century 140-180 AD, a generally recognized group of books constituted the New Testament.  Writings were rejected whose apostolic origin was not established. </a:t>
            </a:r>
          </a:p>
          <a:p>
            <a:r>
              <a:rPr lang="en-US" dirty="0" smtClean="0"/>
              <a:t>Contents of the books, rejecting Gnostic elements</a:t>
            </a:r>
          </a:p>
          <a:p>
            <a:r>
              <a:rPr lang="en-US" dirty="0" smtClean="0"/>
              <a:t>God’s hand guided inclusion!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990600"/>
          </a:xfrm>
        </p:spPr>
        <p:txBody>
          <a:bodyPr>
            <a:noAutofit/>
          </a:bodyPr>
          <a:lstStyle/>
          <a:p>
            <a:r>
              <a:rPr lang="en-US" sz="3200" b="1" dirty="0" smtClean="0">
                <a:solidFill>
                  <a:srgbClr val="333399"/>
                </a:solidFill>
                <a:latin typeface="Helvetica" charset="0"/>
                <a:ea typeface="Helvetica" charset="0"/>
                <a:cs typeface="Helvetica" charset="0"/>
                <a:sym typeface="Helvetica" charset="0"/>
              </a:rPr>
              <a:t>Dictum of “How to Interpret Scripture” </a:t>
            </a:r>
            <a:br>
              <a:rPr lang="en-US" sz="3200" b="1" dirty="0" smtClean="0">
                <a:solidFill>
                  <a:srgbClr val="333399"/>
                </a:solidFill>
                <a:latin typeface="Helvetica" charset="0"/>
                <a:ea typeface="Helvetica" charset="0"/>
                <a:cs typeface="Helvetica" charset="0"/>
                <a:sym typeface="Helvetica" charset="0"/>
              </a:rPr>
            </a:br>
            <a:r>
              <a:rPr lang="en-US" sz="3200" b="1" dirty="0" smtClean="0">
                <a:solidFill>
                  <a:srgbClr val="333399"/>
                </a:solidFill>
                <a:latin typeface="Helvetica" charset="0"/>
                <a:ea typeface="Helvetica" charset="0"/>
                <a:cs typeface="Helvetica" charset="0"/>
                <a:sym typeface="Helvetica" charset="0"/>
              </a:rPr>
              <a:t>to find Truth</a:t>
            </a:r>
            <a:r>
              <a:rPr lang="en-US" sz="3200" dirty="0" smtClean="0">
                <a:solidFill>
                  <a:srgbClr val="333399"/>
                </a:solidFill>
                <a:latin typeface="Helvetica" charset="0"/>
                <a:ea typeface="Helvetica" charset="0"/>
                <a:cs typeface="Helvetica" charset="0"/>
                <a:sym typeface="Helvetica" charset="0"/>
              </a:rPr>
              <a:t>         COL 17, 125; Ed 77</a:t>
            </a:r>
            <a:endParaRPr lang="en-US" sz="3200" dirty="0"/>
          </a:p>
        </p:txBody>
      </p:sp>
      <p:sp>
        <p:nvSpPr>
          <p:cNvPr id="3" name="Content Placeholder 2"/>
          <p:cNvSpPr>
            <a:spLocks noGrp="1"/>
          </p:cNvSpPr>
          <p:nvPr>
            <p:ph sz="quarter" idx="1"/>
          </p:nvPr>
        </p:nvSpPr>
        <p:spPr>
          <a:xfrm>
            <a:off x="304800" y="1752600"/>
            <a:ext cx="8461248" cy="5105400"/>
          </a:xfrm>
        </p:spPr>
        <p:txBody>
          <a:bodyPr>
            <a:normAutofit lnSpcReduction="10000"/>
          </a:bodyPr>
          <a:lstStyle/>
          <a:p>
            <a:pPr marL="331788" lvl="1" indent="-103188" defTabSz="912813">
              <a:lnSpc>
                <a:spcPct val="80000"/>
              </a:lnSpc>
              <a:spcBef>
                <a:spcPts val="425"/>
              </a:spcBef>
              <a:buClr>
                <a:srgbClr val="FF0000"/>
              </a:buClr>
              <a:buFont typeface="Wingdings" pitchFamily="2" charset="2"/>
              <a:buChar char="•"/>
            </a:pPr>
            <a:r>
              <a:rPr lang="en-US" sz="1800" b="1" dirty="0" smtClean="0">
                <a:latin typeface="Helvetica" charset="0"/>
                <a:ea typeface="Helvetica" charset="0"/>
                <a:cs typeface="Helvetica" charset="0"/>
                <a:sym typeface="Helvetica" charset="0"/>
              </a:rPr>
              <a:t>The Word</a:t>
            </a:r>
            <a:r>
              <a:rPr lang="en-US" sz="1800" dirty="0" smtClean="0">
                <a:latin typeface="Helvetica" charset="0"/>
                <a:ea typeface="Helvetica" charset="0"/>
                <a:cs typeface="Helvetica" charset="0"/>
                <a:sym typeface="Helvetica" charset="0"/>
              </a:rPr>
              <a:t> - </a:t>
            </a:r>
            <a:r>
              <a:rPr lang="en-US" sz="1800" u="sng" dirty="0" err="1" smtClean="0">
                <a:latin typeface="Helvetica" charset="0"/>
                <a:ea typeface="Helvetica" charset="0"/>
                <a:cs typeface="Helvetica" charset="0"/>
                <a:sym typeface="Helvetica" charset="0"/>
              </a:rPr>
              <a:t>Jn</a:t>
            </a:r>
            <a:r>
              <a:rPr lang="en-US" sz="1800" u="sng" dirty="0" smtClean="0">
                <a:latin typeface="Helvetica" charset="0"/>
                <a:ea typeface="Helvetica" charset="0"/>
                <a:cs typeface="Helvetica" charset="0"/>
                <a:sym typeface="Helvetica" charset="0"/>
              </a:rPr>
              <a:t> 5:39</a:t>
            </a:r>
            <a:r>
              <a:rPr lang="en-US" sz="1800" dirty="0" smtClean="0">
                <a:latin typeface="Helvetica" charset="0"/>
                <a:ea typeface="Helvetica" charset="0"/>
                <a:cs typeface="Helvetica" charset="0"/>
                <a:sym typeface="Helvetica" charset="0"/>
              </a:rPr>
              <a:t> in them ye think that ye have eternal life, .. And they testify of Me, and ye will not come to Me…</a:t>
            </a:r>
            <a:r>
              <a:rPr lang="en-US" sz="1800" u="sng" dirty="0" smtClean="0">
                <a:latin typeface="Helvetica" charset="0"/>
                <a:ea typeface="Helvetica" charset="0"/>
                <a:cs typeface="Helvetica" charset="0"/>
                <a:sym typeface="Helvetica" charset="0"/>
              </a:rPr>
              <a:t>Joh_17:17</a:t>
            </a:r>
            <a:r>
              <a:rPr lang="en-US" sz="1800" dirty="0" smtClean="0">
                <a:latin typeface="Helvetica" charset="0"/>
                <a:ea typeface="Helvetica" charset="0"/>
                <a:cs typeface="Helvetica" charset="0"/>
                <a:sym typeface="Helvetica" charset="0"/>
              </a:rPr>
              <a:t>  … thy word is truth.   </a:t>
            </a:r>
            <a:r>
              <a:rPr lang="en-US" sz="1800" i="1" dirty="0" err="1" smtClean="0">
                <a:latin typeface="Helvetica" charset="0"/>
                <a:ea typeface="Helvetica" charset="0"/>
                <a:cs typeface="Helvetica" charset="0"/>
                <a:sym typeface="Helvetica" charset="0"/>
              </a:rPr>
              <a:t>Tota</a:t>
            </a:r>
            <a:r>
              <a:rPr lang="en-US" sz="1800" i="1" dirty="0" smtClean="0">
                <a:latin typeface="Helvetica" charset="0"/>
                <a:ea typeface="Helvetica" charset="0"/>
                <a:cs typeface="Helvetica" charset="0"/>
                <a:sym typeface="Helvetica" charset="0"/>
              </a:rPr>
              <a:t> Scriptura</a:t>
            </a:r>
            <a:r>
              <a:rPr lang="en-US" sz="1800" dirty="0" smtClean="0">
                <a:latin typeface="Helvetica" charset="0"/>
                <a:ea typeface="Helvetica" charset="0"/>
                <a:cs typeface="Helvetica" charset="0"/>
                <a:sym typeface="Helvetica" charset="0"/>
              </a:rPr>
              <a:t>. Come let us reason together… Isa 1: 18; prophets – Amos 3:7, dreams and visions; 1 </a:t>
            </a:r>
            <a:r>
              <a:rPr lang="en-US" sz="1800" dirty="0" err="1" smtClean="0">
                <a:latin typeface="Helvetica" charset="0"/>
                <a:ea typeface="Helvetica" charset="0"/>
                <a:cs typeface="Helvetica" charset="0"/>
                <a:sym typeface="Helvetica" charset="0"/>
              </a:rPr>
              <a:t>Cor</a:t>
            </a:r>
            <a:r>
              <a:rPr lang="en-US" sz="1800" dirty="0" smtClean="0">
                <a:latin typeface="Helvetica" charset="0"/>
                <a:ea typeface="Helvetica" charset="0"/>
                <a:cs typeface="Helvetica" charset="0"/>
                <a:sym typeface="Helvetica" charset="0"/>
              </a:rPr>
              <a:t> 1:7; 12 the gift of the Spirit did not end with the canon; the Holy Ghost is the Author of the Scriptures and the Spirit of Prophecy, 3 SM 30.</a:t>
            </a:r>
          </a:p>
          <a:p>
            <a:pPr marL="331788" lvl="1" indent="-103188" defTabSz="912813">
              <a:lnSpc>
                <a:spcPct val="80000"/>
              </a:lnSpc>
              <a:spcBef>
                <a:spcPts val="425"/>
              </a:spcBef>
              <a:buSzTx/>
              <a:buNone/>
            </a:pPr>
            <a:endParaRPr lang="en-US" sz="1800" b="1" dirty="0" smtClean="0">
              <a:latin typeface="Helvetica" charset="0"/>
              <a:ea typeface="Helvetica" charset="0"/>
              <a:cs typeface="Helvetica" charset="0"/>
              <a:sym typeface="Helvetica" charset="0"/>
            </a:endParaRPr>
          </a:p>
          <a:p>
            <a:pPr marL="331788" lvl="1" indent="-103188" defTabSz="912813">
              <a:lnSpc>
                <a:spcPct val="80000"/>
              </a:lnSpc>
              <a:spcBef>
                <a:spcPts val="425"/>
              </a:spcBef>
              <a:buClr>
                <a:srgbClr val="FF0000"/>
              </a:buClr>
              <a:buFont typeface="Wingdings" pitchFamily="2" charset="2"/>
              <a:buChar char="•"/>
            </a:pPr>
            <a:r>
              <a:rPr lang="en-US" sz="1800" b="1" dirty="0" smtClean="0">
                <a:latin typeface="Helvetica" charset="0"/>
                <a:ea typeface="Helvetica" charset="0"/>
                <a:cs typeface="Helvetica" charset="0"/>
                <a:sym typeface="Helvetica" charset="0"/>
              </a:rPr>
              <a:t>Nature</a:t>
            </a:r>
            <a:r>
              <a:rPr lang="en-US" sz="1800" dirty="0" smtClean="0">
                <a:latin typeface="Helvetica" charset="0"/>
                <a:ea typeface="Helvetica" charset="0"/>
                <a:cs typeface="Helvetica" charset="0"/>
                <a:sym typeface="Helvetica" charset="0"/>
              </a:rPr>
              <a:t> - </a:t>
            </a:r>
            <a:r>
              <a:rPr lang="en-US" sz="1800" u="sng" dirty="0" smtClean="0">
                <a:latin typeface="Helvetica" charset="0"/>
                <a:ea typeface="Helvetica" charset="0"/>
                <a:cs typeface="Helvetica" charset="0"/>
                <a:sym typeface="Helvetica" charset="0"/>
              </a:rPr>
              <a:t>Psa_19:1</a:t>
            </a:r>
            <a:r>
              <a:rPr lang="en-US" sz="1800" dirty="0" smtClean="0">
                <a:latin typeface="Helvetica" charset="0"/>
                <a:ea typeface="Helvetica" charset="0"/>
                <a:cs typeface="Helvetica" charset="0"/>
                <a:sym typeface="Helvetica" charset="0"/>
              </a:rPr>
              <a:t> The heavens declare the glory of God; and the firmament </a:t>
            </a:r>
            <a:r>
              <a:rPr lang="en-US" sz="1800" dirty="0" err="1" smtClean="0">
                <a:latin typeface="Helvetica" charset="0"/>
                <a:ea typeface="Helvetica" charset="0"/>
                <a:cs typeface="Helvetica" charset="0"/>
                <a:sym typeface="Helvetica" charset="0"/>
              </a:rPr>
              <a:t>sheweth</a:t>
            </a:r>
            <a:r>
              <a:rPr lang="en-US" sz="1800" dirty="0" smtClean="0">
                <a:latin typeface="Helvetica" charset="0"/>
                <a:ea typeface="Helvetica" charset="0"/>
                <a:cs typeface="Helvetica" charset="0"/>
                <a:sym typeface="Helvetica" charset="0"/>
              </a:rPr>
              <a:t> his </a:t>
            </a:r>
            <a:r>
              <a:rPr lang="en-US" sz="1800" dirty="0" err="1" smtClean="0">
                <a:latin typeface="Helvetica" charset="0"/>
                <a:ea typeface="Helvetica" charset="0"/>
                <a:cs typeface="Helvetica" charset="0"/>
                <a:sym typeface="Helvetica" charset="0"/>
              </a:rPr>
              <a:t>handywork</a:t>
            </a:r>
            <a:r>
              <a:rPr lang="en-US" sz="1800" dirty="0" smtClean="0">
                <a:latin typeface="Helvetica" charset="0"/>
                <a:ea typeface="Helvetica" charset="0"/>
                <a:cs typeface="Helvetica" charset="0"/>
                <a:sym typeface="Helvetica" charset="0"/>
              </a:rPr>
              <a:t>. </a:t>
            </a:r>
            <a:r>
              <a:rPr lang="en-US" sz="1800" u="sng" dirty="0" smtClean="0">
                <a:latin typeface="Helvetica" charset="0"/>
                <a:ea typeface="Helvetica" charset="0"/>
                <a:cs typeface="Helvetica" charset="0"/>
                <a:sym typeface="Helvetica" charset="0"/>
              </a:rPr>
              <a:t>Psa_97:6</a:t>
            </a:r>
            <a:r>
              <a:rPr lang="en-US" sz="1800" dirty="0" smtClean="0">
                <a:latin typeface="Helvetica" charset="0"/>
                <a:ea typeface="Helvetica" charset="0"/>
                <a:cs typeface="Helvetica" charset="0"/>
                <a:sym typeface="Helvetica" charset="0"/>
              </a:rPr>
              <a:t>  The heavens declare his righteousness, and all the people see his glory. </a:t>
            </a:r>
            <a:r>
              <a:rPr lang="en-US" sz="1800" u="sng" dirty="0" smtClean="0">
                <a:latin typeface="Helvetica" charset="0"/>
                <a:ea typeface="Helvetica" charset="0"/>
                <a:cs typeface="Helvetica" charset="0"/>
                <a:sym typeface="Helvetica" charset="0"/>
              </a:rPr>
              <a:t>Rom 1:20</a:t>
            </a:r>
            <a:r>
              <a:rPr lang="en-US" sz="1800" dirty="0" smtClean="0">
                <a:latin typeface="Helvetica" charset="0"/>
                <a:ea typeface="Helvetica" charset="0"/>
                <a:cs typeface="Helvetica" charset="0"/>
                <a:sym typeface="Helvetica" charset="0"/>
              </a:rPr>
              <a:t>  For the invisible things of him from the creation of the world are clearly seen, being understood by the things that are made, </a:t>
            </a:r>
            <a:r>
              <a:rPr lang="en-US" sz="1800" i="1" dirty="0" smtClean="0">
                <a:latin typeface="Helvetica" charset="0"/>
                <a:ea typeface="Helvetica" charset="0"/>
                <a:cs typeface="Helvetica" charset="0"/>
                <a:sym typeface="Helvetica" charset="0"/>
              </a:rPr>
              <a:t>even</a:t>
            </a:r>
            <a:r>
              <a:rPr lang="en-US" sz="1800" dirty="0" smtClean="0">
                <a:latin typeface="Helvetica" charset="0"/>
                <a:ea typeface="Helvetica" charset="0"/>
                <a:cs typeface="Helvetica" charset="0"/>
                <a:sym typeface="Helvetica" charset="0"/>
              </a:rPr>
              <a:t> his eternal power and Godhead; so that they are without excuse… “Nature &amp; Life Experiences were Connected with the Truths of the written Word…Christ’s parables are links in the chain of truth…”</a:t>
            </a:r>
          </a:p>
          <a:p>
            <a:pPr marL="331788" lvl="1" indent="-103188" defTabSz="912813">
              <a:lnSpc>
                <a:spcPct val="80000"/>
              </a:lnSpc>
              <a:spcBef>
                <a:spcPts val="425"/>
              </a:spcBef>
              <a:buSzTx/>
              <a:buNone/>
            </a:pPr>
            <a:endParaRPr lang="en-US" sz="1800" dirty="0" smtClean="0">
              <a:latin typeface="Helvetica" charset="0"/>
              <a:ea typeface="Helvetica" charset="0"/>
              <a:cs typeface="Helvetica" charset="0"/>
              <a:sym typeface="Helvetica" charset="0"/>
            </a:endParaRPr>
          </a:p>
          <a:p>
            <a:pPr marL="331788" lvl="1" indent="-103188" defTabSz="912813">
              <a:lnSpc>
                <a:spcPct val="80000"/>
              </a:lnSpc>
              <a:spcBef>
                <a:spcPts val="425"/>
              </a:spcBef>
              <a:buClr>
                <a:srgbClr val="FF0000"/>
              </a:buClr>
              <a:buFont typeface="Wingdings" pitchFamily="2" charset="2"/>
              <a:buChar char="•"/>
            </a:pPr>
            <a:r>
              <a:rPr lang="en-US" sz="1800" b="1" dirty="0" smtClean="0">
                <a:latin typeface="Helvetica" charset="0"/>
                <a:ea typeface="Helvetica" charset="0"/>
                <a:cs typeface="Helvetica" charset="0"/>
                <a:sym typeface="Helvetica" charset="0"/>
              </a:rPr>
              <a:t>Experience</a:t>
            </a:r>
            <a:r>
              <a:rPr lang="en-US" sz="1800" dirty="0" smtClean="0">
                <a:latin typeface="Helvetica" charset="0"/>
                <a:ea typeface="Helvetica" charset="0"/>
                <a:cs typeface="Helvetica" charset="0"/>
                <a:sym typeface="Helvetica" charset="0"/>
              </a:rPr>
              <a:t> - in harmony with the Word and Nature. </a:t>
            </a:r>
            <a:r>
              <a:rPr lang="en-US" sz="1800" u="sng" dirty="0" smtClean="0">
                <a:latin typeface="Helvetica" charset="0"/>
                <a:ea typeface="Helvetica" charset="0"/>
                <a:cs typeface="Helvetica" charset="0"/>
                <a:sym typeface="Helvetica" charset="0"/>
              </a:rPr>
              <a:t>Mat 13:13</a:t>
            </a:r>
            <a:r>
              <a:rPr lang="en-US" sz="1800" dirty="0" smtClean="0">
                <a:latin typeface="Helvetica" charset="0"/>
                <a:ea typeface="Helvetica" charset="0"/>
                <a:cs typeface="Helvetica" charset="0"/>
                <a:sym typeface="Helvetica" charset="0"/>
              </a:rPr>
              <a:t>  Therefore speak I to them in parables: because they seeing see not; and hearing they hear not, neither do they understand…  </a:t>
            </a:r>
            <a:r>
              <a:rPr lang="en-US" sz="1800" u="sng" dirty="0" smtClean="0">
                <a:latin typeface="Helvetica" charset="0"/>
                <a:ea typeface="Helvetica" charset="0"/>
                <a:cs typeface="Helvetica" charset="0"/>
                <a:sym typeface="Helvetica" charset="0"/>
              </a:rPr>
              <a:t>1 Jn_1:1</a:t>
            </a:r>
            <a:r>
              <a:rPr lang="en-US" sz="1800" dirty="0" smtClean="0">
                <a:latin typeface="Helvetica" charset="0"/>
                <a:ea typeface="Helvetica" charset="0"/>
                <a:cs typeface="Helvetica" charset="0"/>
                <a:sym typeface="Helvetica" charset="0"/>
              </a:rPr>
              <a:t> That which was from the beginning, which we have heard, which we have seen with our eyes, which we have looked upon, and our hands have handled, of the Word of life; .. Plan of redemption taught through experience of sanctuary service. </a:t>
            </a:r>
          </a:p>
          <a:p>
            <a:pPr marL="606108" lvl="2" indent="-103188" defTabSz="912813">
              <a:lnSpc>
                <a:spcPct val="80000"/>
              </a:lnSpc>
              <a:spcBef>
                <a:spcPts val="425"/>
              </a:spcBef>
              <a:buClr>
                <a:srgbClr val="FF0000"/>
              </a:buClr>
              <a:buFont typeface="Wingdings" pitchFamily="2" charset="2"/>
              <a:buChar char="•"/>
            </a:pPr>
            <a:r>
              <a:rPr lang="en-US" sz="1500" dirty="0" smtClean="0">
                <a:latin typeface="Helvetica" charset="0"/>
                <a:ea typeface="Helvetica" charset="0"/>
                <a:cs typeface="Helvetica" charset="0"/>
                <a:sym typeface="Helvetica" charset="0"/>
              </a:rPr>
              <a:t>New covenant is to write His laws/truths on our hearts!</a:t>
            </a:r>
          </a:p>
          <a:p>
            <a:pPr marL="331788" lvl="1" indent="-103188" defTabSz="912813">
              <a:lnSpc>
                <a:spcPct val="80000"/>
              </a:lnSpc>
              <a:spcBef>
                <a:spcPts val="425"/>
              </a:spcBef>
              <a:buSzTx/>
              <a:buNone/>
            </a:pPr>
            <a:endParaRPr lang="en-US" sz="1800" dirty="0" smtClean="0">
              <a:latin typeface="Helvetica" charset="0"/>
              <a:ea typeface="Helvetica" charset="0"/>
              <a:cs typeface="Helvetica" charset="0"/>
              <a:sym typeface="Helvetica" charset="0"/>
            </a:endParaRPr>
          </a:p>
          <a:p>
            <a:pPr marL="331788" lvl="1" indent="-103188" defTabSz="912813">
              <a:lnSpc>
                <a:spcPct val="80000"/>
              </a:lnSpc>
              <a:spcBef>
                <a:spcPts val="425"/>
              </a:spcBef>
              <a:buSzTx/>
              <a:buNone/>
            </a:pPr>
            <a:r>
              <a:rPr lang="en-US" sz="1800" dirty="0" smtClean="0">
                <a:latin typeface="Helvetica" charset="0"/>
                <a:ea typeface="Helvetica" charset="0"/>
                <a:cs typeface="Helvetica" charset="0"/>
                <a:sym typeface="Helvetica" charset="0"/>
              </a:rPr>
              <a:t>All 3 channels must harmonize and agree!!  See ST 3/13/1884;  PP114</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333399"/>
                </a:solidFill>
                <a:latin typeface="Helvetica" charset="0"/>
                <a:ea typeface="Helvetica" charset="0"/>
                <a:cs typeface="Helvetica" charset="0"/>
                <a:sym typeface="Helvetica" charset="0"/>
              </a:rPr>
              <a:t>Dictum of “How to Interpret Scripture” </a:t>
            </a:r>
            <a:br>
              <a:rPr lang="en-US" sz="3200" b="1" dirty="0" smtClean="0">
                <a:solidFill>
                  <a:srgbClr val="333399"/>
                </a:solidFill>
                <a:latin typeface="Helvetica" charset="0"/>
                <a:ea typeface="Helvetica" charset="0"/>
                <a:cs typeface="Helvetica" charset="0"/>
                <a:sym typeface="Helvetica" charset="0"/>
              </a:rPr>
            </a:br>
            <a:r>
              <a:rPr lang="en-US" sz="3200" b="1" dirty="0" smtClean="0">
                <a:solidFill>
                  <a:srgbClr val="333399"/>
                </a:solidFill>
                <a:latin typeface="Helvetica" charset="0"/>
                <a:ea typeface="Helvetica" charset="0"/>
                <a:cs typeface="Helvetica" charset="0"/>
                <a:sym typeface="Helvetica" charset="0"/>
              </a:rPr>
              <a:t>to find Truth</a:t>
            </a:r>
            <a:r>
              <a:rPr lang="en-US" sz="3200" dirty="0" smtClean="0">
                <a:solidFill>
                  <a:srgbClr val="333399"/>
                </a:solidFill>
                <a:latin typeface="Helvetica" charset="0"/>
                <a:ea typeface="Helvetica" charset="0"/>
                <a:cs typeface="Helvetica" charset="0"/>
                <a:sym typeface="Helvetica" charset="0"/>
              </a:rPr>
              <a:t>         COL 17, 125; Ed 77</a:t>
            </a:r>
            <a:endParaRPr lang="en-US" sz="3200" dirty="0"/>
          </a:p>
        </p:txBody>
      </p:sp>
      <p:sp>
        <p:nvSpPr>
          <p:cNvPr id="3" name="Content Placeholder 2"/>
          <p:cNvSpPr>
            <a:spLocks noGrp="1"/>
          </p:cNvSpPr>
          <p:nvPr>
            <p:ph sz="quarter" idx="1"/>
          </p:nvPr>
        </p:nvSpPr>
        <p:spPr>
          <a:xfrm>
            <a:off x="533400" y="1905000"/>
            <a:ext cx="7772400" cy="4495800"/>
          </a:xfrm>
        </p:spPr>
        <p:txBody>
          <a:bodyPr>
            <a:normAutofit lnSpcReduction="10000"/>
          </a:bodyPr>
          <a:lstStyle/>
          <a:p>
            <a:pPr marL="320040" lvl="1" indent="-320040">
              <a:spcBef>
                <a:spcPts val="700"/>
              </a:spcBef>
              <a:buClr>
                <a:schemeClr val="accent2"/>
              </a:buClr>
              <a:buSzPct val="60000"/>
              <a:buFont typeface="Wingdings"/>
              <a:buChar char=""/>
            </a:pPr>
            <a:r>
              <a:rPr lang="en-US" sz="2400" b="1" dirty="0" smtClean="0">
                <a:solidFill>
                  <a:srgbClr val="FFC000"/>
                </a:solidFill>
                <a:latin typeface="Helvetica" charset="0"/>
                <a:ea typeface="Helvetica" charset="0"/>
                <a:cs typeface="Helvetica" charset="0"/>
                <a:sym typeface="Helvetica" charset="0"/>
              </a:rPr>
              <a:t>The Word </a:t>
            </a:r>
            <a:r>
              <a:rPr lang="en-US" sz="2400" dirty="0" smtClean="0">
                <a:latin typeface="Helvetica" charset="0"/>
                <a:ea typeface="Helvetica" charset="0"/>
                <a:cs typeface="Helvetica" charset="0"/>
                <a:sym typeface="Helvetica" charset="0"/>
              </a:rPr>
              <a:t>- </a:t>
            </a:r>
            <a:r>
              <a:rPr lang="en-US" sz="2400" u="sng" dirty="0" err="1" smtClean="0">
                <a:latin typeface="Helvetica" charset="0"/>
                <a:ea typeface="Helvetica" charset="0"/>
                <a:cs typeface="Helvetica" charset="0"/>
                <a:sym typeface="Helvetica" charset="0"/>
              </a:rPr>
              <a:t>Jn</a:t>
            </a:r>
            <a:r>
              <a:rPr lang="en-US" sz="2400" u="sng" dirty="0" smtClean="0">
                <a:latin typeface="Helvetica" charset="0"/>
                <a:ea typeface="Helvetica" charset="0"/>
                <a:cs typeface="Helvetica" charset="0"/>
                <a:sym typeface="Helvetica" charset="0"/>
              </a:rPr>
              <a:t> 5:39</a:t>
            </a:r>
            <a:r>
              <a:rPr lang="en-US" sz="2400" dirty="0" smtClean="0">
                <a:latin typeface="Helvetica" charset="0"/>
                <a:ea typeface="Helvetica" charset="0"/>
                <a:cs typeface="Helvetica" charset="0"/>
                <a:sym typeface="Helvetica" charset="0"/>
              </a:rPr>
              <a:t> in them ye think that ye have eternal life, .. And they testify of Me, YET ye will not come to Me…</a:t>
            </a:r>
          </a:p>
          <a:p>
            <a:pPr marL="320040" lvl="1" indent="-320040">
              <a:spcBef>
                <a:spcPts val="700"/>
              </a:spcBef>
              <a:buClr>
                <a:schemeClr val="accent2"/>
              </a:buClr>
              <a:buSzPct val="60000"/>
              <a:buFont typeface="Wingdings"/>
              <a:buChar char=""/>
            </a:pPr>
            <a:r>
              <a:rPr lang="en-US" sz="2400" u="sng" dirty="0" smtClean="0">
                <a:latin typeface="Helvetica" charset="0"/>
                <a:ea typeface="Helvetica" charset="0"/>
                <a:cs typeface="Helvetica" charset="0"/>
                <a:sym typeface="Helvetica" charset="0"/>
              </a:rPr>
              <a:t>John_17:17</a:t>
            </a:r>
            <a:r>
              <a:rPr lang="en-US" sz="2400" dirty="0" smtClean="0">
                <a:latin typeface="Helvetica" charset="0"/>
                <a:ea typeface="Helvetica" charset="0"/>
                <a:cs typeface="Helvetica" charset="0"/>
                <a:sym typeface="Helvetica" charset="0"/>
              </a:rPr>
              <a:t>  … thy word is truth.   </a:t>
            </a:r>
          </a:p>
          <a:p>
            <a:pPr marL="320040" lvl="1" indent="-320040">
              <a:spcBef>
                <a:spcPts val="700"/>
              </a:spcBef>
              <a:buClr>
                <a:schemeClr val="accent2"/>
              </a:buClr>
              <a:buSzPct val="60000"/>
              <a:buFont typeface="Wingdings"/>
              <a:buChar char=""/>
            </a:pPr>
            <a:r>
              <a:rPr lang="en-US" sz="2400" i="1" dirty="0" err="1" smtClean="0">
                <a:latin typeface="Helvetica" charset="0"/>
                <a:ea typeface="Helvetica" charset="0"/>
                <a:cs typeface="Helvetica" charset="0"/>
                <a:sym typeface="Helvetica" charset="0"/>
              </a:rPr>
              <a:t>Tota</a:t>
            </a:r>
            <a:r>
              <a:rPr lang="en-US" sz="2400" i="1" dirty="0" smtClean="0">
                <a:latin typeface="Helvetica" charset="0"/>
                <a:ea typeface="Helvetica" charset="0"/>
                <a:cs typeface="Helvetica" charset="0"/>
                <a:sym typeface="Helvetica" charset="0"/>
              </a:rPr>
              <a:t> Scriptura – </a:t>
            </a:r>
            <a:r>
              <a:rPr lang="en-US" sz="2400" dirty="0" smtClean="0">
                <a:latin typeface="Helvetica" charset="0"/>
                <a:ea typeface="Helvetica" charset="0"/>
                <a:cs typeface="Helvetica" charset="0"/>
                <a:sym typeface="Helvetica" charset="0"/>
              </a:rPr>
              <a:t>all Scripture is equally inspired and thus, authoritative</a:t>
            </a:r>
          </a:p>
          <a:p>
            <a:pPr marL="320040" lvl="1" indent="-320040">
              <a:spcBef>
                <a:spcPts val="700"/>
              </a:spcBef>
              <a:buClr>
                <a:schemeClr val="accent2"/>
              </a:buClr>
              <a:buSzPct val="60000"/>
              <a:buFont typeface="Wingdings"/>
              <a:buChar char=""/>
            </a:pPr>
            <a:r>
              <a:rPr lang="en-US" sz="2400" dirty="0" smtClean="0">
                <a:latin typeface="Helvetica" charset="0"/>
                <a:ea typeface="Helvetica" charset="0"/>
                <a:cs typeface="Helvetica" charset="0"/>
                <a:sym typeface="Helvetica" charset="0"/>
              </a:rPr>
              <a:t>Come let us reason together… Isa 1: 18; </a:t>
            </a:r>
          </a:p>
          <a:p>
            <a:pPr marL="320040" lvl="1" indent="-320040">
              <a:spcBef>
                <a:spcPts val="700"/>
              </a:spcBef>
              <a:buClr>
                <a:schemeClr val="accent2"/>
              </a:buClr>
              <a:buSzPct val="60000"/>
              <a:buFont typeface="Wingdings"/>
              <a:buChar char=""/>
            </a:pPr>
            <a:r>
              <a:rPr lang="en-US" sz="2400" dirty="0" smtClean="0">
                <a:latin typeface="Helvetica" charset="0"/>
                <a:ea typeface="Helvetica" charset="0"/>
                <a:cs typeface="Helvetica" charset="0"/>
                <a:sym typeface="Helvetica" charset="0"/>
              </a:rPr>
              <a:t>Prophets – Amos 3:7, dreams and visions; 1 </a:t>
            </a:r>
            <a:r>
              <a:rPr lang="en-US" sz="2400" dirty="0" err="1" smtClean="0">
                <a:latin typeface="Helvetica" charset="0"/>
                <a:ea typeface="Helvetica" charset="0"/>
                <a:cs typeface="Helvetica" charset="0"/>
                <a:sym typeface="Helvetica" charset="0"/>
              </a:rPr>
              <a:t>Cor</a:t>
            </a:r>
            <a:r>
              <a:rPr lang="en-US" sz="2400" dirty="0" smtClean="0">
                <a:latin typeface="Helvetica" charset="0"/>
                <a:ea typeface="Helvetica" charset="0"/>
                <a:cs typeface="Helvetica" charset="0"/>
                <a:sym typeface="Helvetica" charset="0"/>
              </a:rPr>
              <a:t> 1:7; 12 the gift of the Spirit did not end with the canon; </a:t>
            </a:r>
          </a:p>
          <a:p>
            <a:pPr marL="320040" lvl="1" indent="-320040">
              <a:spcBef>
                <a:spcPts val="700"/>
              </a:spcBef>
              <a:buClr>
                <a:schemeClr val="accent2"/>
              </a:buClr>
              <a:buSzPct val="60000"/>
              <a:buFont typeface="Wingdings"/>
              <a:buChar char=""/>
            </a:pPr>
            <a:r>
              <a:rPr lang="en-US" sz="2400" dirty="0" smtClean="0">
                <a:latin typeface="Helvetica" charset="0"/>
                <a:ea typeface="Helvetica" charset="0"/>
                <a:cs typeface="Helvetica" charset="0"/>
                <a:sym typeface="Helvetica" charset="0"/>
              </a:rPr>
              <a:t>the Holy Ghost is the Author of the Scriptures and the Spirit of Prophecy, 3 SM 30.</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333399"/>
                </a:solidFill>
                <a:latin typeface="Helvetica" charset="0"/>
                <a:ea typeface="Helvetica" charset="0"/>
                <a:cs typeface="Helvetica" charset="0"/>
                <a:sym typeface="Helvetica" charset="0"/>
              </a:rPr>
              <a:t>Dictum of “How to Interpret Scripture” </a:t>
            </a:r>
            <a:br>
              <a:rPr lang="en-US" sz="3200" b="1" dirty="0" smtClean="0">
                <a:solidFill>
                  <a:srgbClr val="333399"/>
                </a:solidFill>
                <a:latin typeface="Helvetica" charset="0"/>
                <a:ea typeface="Helvetica" charset="0"/>
                <a:cs typeface="Helvetica" charset="0"/>
                <a:sym typeface="Helvetica" charset="0"/>
              </a:rPr>
            </a:br>
            <a:r>
              <a:rPr lang="en-US" sz="3200" b="1" dirty="0" smtClean="0">
                <a:solidFill>
                  <a:srgbClr val="333399"/>
                </a:solidFill>
                <a:latin typeface="Helvetica" charset="0"/>
                <a:ea typeface="Helvetica" charset="0"/>
                <a:cs typeface="Helvetica" charset="0"/>
                <a:sym typeface="Helvetica" charset="0"/>
              </a:rPr>
              <a:t>to find Truth</a:t>
            </a:r>
            <a:r>
              <a:rPr lang="en-US" sz="3200" dirty="0" smtClean="0">
                <a:solidFill>
                  <a:srgbClr val="333399"/>
                </a:solidFill>
                <a:latin typeface="Helvetica" charset="0"/>
                <a:ea typeface="Helvetica" charset="0"/>
                <a:cs typeface="Helvetica" charset="0"/>
                <a:sym typeface="Helvetica" charset="0"/>
              </a:rPr>
              <a:t>         COL 17, 125; Ed 77</a:t>
            </a:r>
            <a:endParaRPr lang="en-US" sz="3200" dirty="0"/>
          </a:p>
        </p:txBody>
      </p:sp>
      <p:sp>
        <p:nvSpPr>
          <p:cNvPr id="3" name="Content Placeholder 2"/>
          <p:cNvSpPr>
            <a:spLocks noGrp="1"/>
          </p:cNvSpPr>
          <p:nvPr>
            <p:ph sz="quarter" idx="1"/>
          </p:nvPr>
        </p:nvSpPr>
        <p:spPr>
          <a:xfrm>
            <a:off x="533400" y="1600200"/>
            <a:ext cx="8232648" cy="5029200"/>
          </a:xfrm>
        </p:spPr>
        <p:txBody>
          <a:bodyPr>
            <a:normAutofit fontScale="92500" lnSpcReduction="10000"/>
          </a:bodyPr>
          <a:lstStyle/>
          <a:p>
            <a:pPr marL="320040" lvl="1" indent="-320040">
              <a:spcBef>
                <a:spcPts val="700"/>
              </a:spcBef>
              <a:buClr>
                <a:schemeClr val="accent2"/>
              </a:buClr>
              <a:buSzPct val="60000"/>
              <a:buFont typeface="Wingdings"/>
              <a:buChar char=""/>
            </a:pPr>
            <a:r>
              <a:rPr lang="en-US" sz="2800" b="1" dirty="0" smtClean="0">
                <a:solidFill>
                  <a:srgbClr val="00B050"/>
                </a:solidFill>
                <a:latin typeface="Helvetica" charset="0"/>
                <a:ea typeface="Helvetica" charset="0"/>
                <a:cs typeface="Helvetica" charset="0"/>
                <a:sym typeface="Helvetica" charset="0"/>
              </a:rPr>
              <a:t>Nature</a:t>
            </a:r>
            <a:r>
              <a:rPr lang="en-US" sz="2800" dirty="0" smtClean="0">
                <a:latin typeface="Helvetica" charset="0"/>
                <a:ea typeface="Helvetica" charset="0"/>
                <a:cs typeface="Helvetica" charset="0"/>
                <a:sym typeface="Helvetica" charset="0"/>
              </a:rPr>
              <a:t> - </a:t>
            </a:r>
            <a:r>
              <a:rPr lang="en-US" sz="2800" u="sng" dirty="0" smtClean="0">
                <a:latin typeface="Helvetica" charset="0"/>
                <a:ea typeface="Helvetica" charset="0"/>
                <a:cs typeface="Helvetica" charset="0"/>
                <a:sym typeface="Helvetica" charset="0"/>
              </a:rPr>
              <a:t>Psa_19:1</a:t>
            </a:r>
            <a:r>
              <a:rPr lang="en-US" sz="2800" dirty="0" smtClean="0">
                <a:latin typeface="Helvetica" charset="0"/>
                <a:ea typeface="Helvetica" charset="0"/>
                <a:cs typeface="Helvetica" charset="0"/>
                <a:sym typeface="Helvetica" charset="0"/>
              </a:rPr>
              <a:t> The heavens declare the glory of God; and the firmament </a:t>
            </a:r>
            <a:r>
              <a:rPr lang="en-US" sz="2800" dirty="0" err="1" smtClean="0">
                <a:latin typeface="Helvetica" charset="0"/>
                <a:ea typeface="Helvetica" charset="0"/>
                <a:cs typeface="Helvetica" charset="0"/>
                <a:sym typeface="Helvetica" charset="0"/>
              </a:rPr>
              <a:t>sheweth</a:t>
            </a:r>
            <a:r>
              <a:rPr lang="en-US" sz="2800" dirty="0" smtClean="0">
                <a:latin typeface="Helvetica" charset="0"/>
                <a:ea typeface="Helvetica" charset="0"/>
                <a:cs typeface="Helvetica" charset="0"/>
                <a:sym typeface="Helvetica" charset="0"/>
              </a:rPr>
              <a:t> his </a:t>
            </a:r>
            <a:r>
              <a:rPr lang="en-US" sz="2800" dirty="0" err="1" smtClean="0">
                <a:latin typeface="Helvetica" charset="0"/>
                <a:ea typeface="Helvetica" charset="0"/>
                <a:cs typeface="Helvetica" charset="0"/>
                <a:sym typeface="Helvetica" charset="0"/>
              </a:rPr>
              <a:t>handywork</a:t>
            </a:r>
            <a:r>
              <a:rPr lang="en-US" sz="2800" dirty="0" smtClean="0">
                <a:latin typeface="Helvetica" charset="0"/>
                <a:ea typeface="Helvetica" charset="0"/>
                <a:cs typeface="Helvetica" charset="0"/>
                <a:sym typeface="Helvetica" charset="0"/>
              </a:rPr>
              <a:t>. </a:t>
            </a:r>
            <a:r>
              <a:rPr lang="en-US" sz="2800" u="sng" dirty="0" smtClean="0">
                <a:latin typeface="Helvetica" charset="0"/>
                <a:ea typeface="Helvetica" charset="0"/>
                <a:cs typeface="Helvetica" charset="0"/>
                <a:sym typeface="Helvetica" charset="0"/>
              </a:rPr>
              <a:t>Psa_97:6</a:t>
            </a:r>
            <a:r>
              <a:rPr lang="en-US" sz="2800" dirty="0" smtClean="0">
                <a:latin typeface="Helvetica" charset="0"/>
                <a:ea typeface="Helvetica" charset="0"/>
                <a:cs typeface="Helvetica" charset="0"/>
                <a:sym typeface="Helvetica" charset="0"/>
              </a:rPr>
              <a:t>  The heavens declare his righteousness, and all the people see his glory. </a:t>
            </a:r>
          </a:p>
          <a:p>
            <a:pPr marL="320040" lvl="1" indent="-320040">
              <a:spcBef>
                <a:spcPts val="700"/>
              </a:spcBef>
              <a:buClr>
                <a:schemeClr val="accent2"/>
              </a:buClr>
              <a:buSzPct val="60000"/>
              <a:buFont typeface="Wingdings"/>
              <a:buChar char=""/>
            </a:pPr>
            <a:r>
              <a:rPr lang="en-US" sz="2800" u="sng" dirty="0" smtClean="0">
                <a:latin typeface="Helvetica" charset="0"/>
                <a:ea typeface="Helvetica" charset="0"/>
                <a:cs typeface="Helvetica" charset="0"/>
                <a:sym typeface="Helvetica" charset="0"/>
              </a:rPr>
              <a:t>Rom 1:19,20</a:t>
            </a:r>
            <a:r>
              <a:rPr lang="en-US" sz="2800" dirty="0" smtClean="0">
                <a:latin typeface="Helvetica" charset="0"/>
                <a:ea typeface="Helvetica" charset="0"/>
                <a:cs typeface="Helvetica" charset="0"/>
                <a:sym typeface="Helvetica" charset="0"/>
              </a:rPr>
              <a:t>  For the invisible things of him from the creation of the world are clearly seen, being understood by the things that are made, </a:t>
            </a:r>
            <a:r>
              <a:rPr lang="en-US" sz="2800" i="1" dirty="0" smtClean="0">
                <a:latin typeface="Helvetica" charset="0"/>
                <a:ea typeface="Helvetica" charset="0"/>
                <a:cs typeface="Helvetica" charset="0"/>
                <a:sym typeface="Helvetica" charset="0"/>
              </a:rPr>
              <a:t>even</a:t>
            </a:r>
            <a:r>
              <a:rPr lang="en-US" sz="2800" dirty="0" smtClean="0">
                <a:latin typeface="Helvetica" charset="0"/>
                <a:ea typeface="Helvetica" charset="0"/>
                <a:cs typeface="Helvetica" charset="0"/>
                <a:sym typeface="Helvetica" charset="0"/>
              </a:rPr>
              <a:t> his eternal power and Godhead; so that they are without excuse… </a:t>
            </a:r>
            <a:r>
              <a:rPr lang="en-US" sz="2800" dirty="0" err="1" smtClean="0">
                <a:latin typeface="Helvetica" charset="0"/>
                <a:ea typeface="Helvetica" charset="0"/>
                <a:cs typeface="Helvetica" charset="0"/>
                <a:sym typeface="Helvetica" charset="0"/>
              </a:rPr>
              <a:t>Jn</a:t>
            </a:r>
            <a:r>
              <a:rPr lang="en-US" sz="2800" dirty="0" smtClean="0">
                <a:latin typeface="Helvetica" charset="0"/>
                <a:ea typeface="Helvetica" charset="0"/>
                <a:cs typeface="Helvetica" charset="0"/>
                <a:sym typeface="Helvetica" charset="0"/>
              </a:rPr>
              <a:t> 1:9 </a:t>
            </a:r>
            <a:r>
              <a:rPr lang="en-US" sz="2800" dirty="0" err="1" smtClean="0">
                <a:latin typeface="Helvetica" charset="0"/>
                <a:ea typeface="Helvetica" charset="0"/>
                <a:cs typeface="Helvetica" charset="0"/>
                <a:sym typeface="Helvetica" charset="0"/>
              </a:rPr>
              <a:t>lighteth</a:t>
            </a:r>
            <a:r>
              <a:rPr lang="en-US" sz="2800" dirty="0" smtClean="0">
                <a:latin typeface="Helvetica" charset="0"/>
                <a:ea typeface="Helvetica" charset="0"/>
                <a:cs typeface="Helvetica" charset="0"/>
                <a:sym typeface="Helvetica" charset="0"/>
              </a:rPr>
              <a:t> every man; Rom 12:3 measure of faith</a:t>
            </a:r>
          </a:p>
          <a:p>
            <a:pPr marL="320040" lvl="1" indent="-320040">
              <a:spcBef>
                <a:spcPts val="700"/>
              </a:spcBef>
              <a:buClr>
                <a:schemeClr val="accent2"/>
              </a:buClr>
              <a:buSzPct val="60000"/>
              <a:buFont typeface="Wingdings"/>
              <a:buChar char=""/>
            </a:pPr>
            <a:r>
              <a:rPr lang="en-US" sz="2800" dirty="0" smtClean="0">
                <a:latin typeface="Helvetica" charset="0"/>
                <a:ea typeface="Helvetica" charset="0"/>
                <a:cs typeface="Helvetica" charset="0"/>
                <a:sym typeface="Helvetica" charset="0"/>
              </a:rPr>
              <a:t>“Nature &amp; Life Experiences were Connected with the Truths of the written Word…Christ’s parables are links in the chain of truth…”</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333399"/>
                </a:solidFill>
                <a:latin typeface="Helvetica" charset="0"/>
                <a:ea typeface="Helvetica" charset="0"/>
                <a:cs typeface="Helvetica" charset="0"/>
                <a:sym typeface="Helvetica" charset="0"/>
              </a:rPr>
              <a:t>Dictum of “How to Interpret Scripture” </a:t>
            </a:r>
            <a:br>
              <a:rPr lang="en-US" sz="3200" b="1" dirty="0" smtClean="0">
                <a:solidFill>
                  <a:srgbClr val="333399"/>
                </a:solidFill>
                <a:latin typeface="Helvetica" charset="0"/>
                <a:ea typeface="Helvetica" charset="0"/>
                <a:cs typeface="Helvetica" charset="0"/>
                <a:sym typeface="Helvetica" charset="0"/>
              </a:rPr>
            </a:br>
            <a:r>
              <a:rPr lang="en-US" sz="3200" b="1" dirty="0" smtClean="0">
                <a:solidFill>
                  <a:srgbClr val="333399"/>
                </a:solidFill>
                <a:latin typeface="Helvetica" charset="0"/>
                <a:ea typeface="Helvetica" charset="0"/>
                <a:cs typeface="Helvetica" charset="0"/>
                <a:sym typeface="Helvetica" charset="0"/>
              </a:rPr>
              <a:t>to find Truth</a:t>
            </a:r>
            <a:r>
              <a:rPr lang="en-US" sz="3200" dirty="0" smtClean="0">
                <a:solidFill>
                  <a:srgbClr val="333399"/>
                </a:solidFill>
                <a:latin typeface="Helvetica" charset="0"/>
                <a:ea typeface="Helvetica" charset="0"/>
                <a:cs typeface="Helvetica" charset="0"/>
                <a:sym typeface="Helvetica" charset="0"/>
              </a:rPr>
              <a:t>         COL 17, 125; Ed 77</a:t>
            </a:r>
            <a:endParaRPr lang="en-US" sz="3200" dirty="0"/>
          </a:p>
        </p:txBody>
      </p:sp>
      <p:sp>
        <p:nvSpPr>
          <p:cNvPr id="3" name="Content Placeholder 2"/>
          <p:cNvSpPr>
            <a:spLocks noGrp="1"/>
          </p:cNvSpPr>
          <p:nvPr>
            <p:ph sz="quarter" idx="1"/>
          </p:nvPr>
        </p:nvSpPr>
        <p:spPr>
          <a:xfrm>
            <a:off x="457200" y="1905000"/>
            <a:ext cx="7848600" cy="4495800"/>
          </a:xfrm>
        </p:spPr>
        <p:txBody>
          <a:bodyPr>
            <a:normAutofit lnSpcReduction="10000"/>
          </a:bodyPr>
          <a:lstStyle/>
          <a:p>
            <a:pPr marL="331788" lvl="1" indent="-103188" defTabSz="912813">
              <a:lnSpc>
                <a:spcPct val="80000"/>
              </a:lnSpc>
              <a:spcBef>
                <a:spcPts val="425"/>
              </a:spcBef>
              <a:buClr>
                <a:srgbClr val="FF0000"/>
              </a:buClr>
              <a:buFont typeface="Wingdings" pitchFamily="2" charset="2"/>
              <a:buChar char="•"/>
            </a:pPr>
            <a:r>
              <a:rPr lang="en-US" sz="2400" b="1" dirty="0" smtClean="0">
                <a:solidFill>
                  <a:srgbClr val="FF0000"/>
                </a:solidFill>
                <a:latin typeface="Helvetica" charset="0"/>
                <a:ea typeface="Helvetica" charset="0"/>
                <a:cs typeface="Helvetica" charset="0"/>
                <a:sym typeface="Helvetica" charset="0"/>
              </a:rPr>
              <a:t>Experience</a:t>
            </a:r>
            <a:r>
              <a:rPr lang="en-US" sz="2400" dirty="0" smtClean="0">
                <a:latin typeface="Helvetica" charset="0"/>
                <a:ea typeface="Helvetica" charset="0"/>
                <a:cs typeface="Helvetica" charset="0"/>
                <a:sym typeface="Helvetica" charset="0"/>
              </a:rPr>
              <a:t> - in harmony with the Word and Nature. </a:t>
            </a:r>
            <a:r>
              <a:rPr lang="en-US" sz="2400" u="sng" dirty="0" smtClean="0">
                <a:latin typeface="Helvetica" charset="0"/>
                <a:ea typeface="Helvetica" charset="0"/>
                <a:cs typeface="Helvetica" charset="0"/>
                <a:sym typeface="Helvetica" charset="0"/>
              </a:rPr>
              <a:t>Mat 13:13</a:t>
            </a:r>
            <a:r>
              <a:rPr lang="en-US" sz="2400" dirty="0" smtClean="0">
                <a:latin typeface="Helvetica" charset="0"/>
                <a:ea typeface="Helvetica" charset="0"/>
                <a:cs typeface="Helvetica" charset="0"/>
                <a:sym typeface="Helvetica" charset="0"/>
              </a:rPr>
              <a:t>  Therefore speak I to them in parables: because they seeing see not; and hearing they hear not, neither do they understand…  </a:t>
            </a:r>
            <a:r>
              <a:rPr lang="en-US" sz="2400" u="sng" dirty="0" smtClean="0">
                <a:latin typeface="Helvetica" charset="0"/>
                <a:ea typeface="Helvetica" charset="0"/>
                <a:cs typeface="Helvetica" charset="0"/>
                <a:sym typeface="Helvetica" charset="0"/>
              </a:rPr>
              <a:t>1 Jn_1:1</a:t>
            </a:r>
            <a:r>
              <a:rPr lang="en-US" sz="2400" dirty="0" smtClean="0">
                <a:latin typeface="Helvetica" charset="0"/>
                <a:ea typeface="Helvetica" charset="0"/>
                <a:cs typeface="Helvetica" charset="0"/>
                <a:sym typeface="Helvetica" charset="0"/>
              </a:rPr>
              <a:t> That which was from the beginning, which we have heard, which we have seen with our eyes, which we have looked upon, and our hands have handled, of the Word of life; .. </a:t>
            </a:r>
            <a:r>
              <a:rPr lang="en-US" sz="2400" dirty="0" err="1" smtClean="0">
                <a:latin typeface="Helvetica" charset="0"/>
                <a:ea typeface="Helvetica" charset="0"/>
                <a:cs typeface="Helvetica" charset="0"/>
                <a:sym typeface="Helvetica" charset="0"/>
              </a:rPr>
              <a:t>Jn</a:t>
            </a:r>
            <a:r>
              <a:rPr lang="en-US" sz="2400" dirty="0" smtClean="0">
                <a:latin typeface="Helvetica" charset="0"/>
                <a:ea typeface="Helvetica" charset="0"/>
                <a:cs typeface="Helvetica" charset="0"/>
                <a:sym typeface="Helvetica" charset="0"/>
              </a:rPr>
              <a:t> 4:39,42 first hand </a:t>
            </a:r>
            <a:r>
              <a:rPr lang="en-US" sz="2400" dirty="0" err="1" smtClean="0">
                <a:latin typeface="Helvetica" charset="0"/>
                <a:ea typeface="Helvetica" charset="0"/>
                <a:cs typeface="Helvetica" charset="0"/>
                <a:sym typeface="Helvetica" charset="0"/>
              </a:rPr>
              <a:t>vs</a:t>
            </a:r>
            <a:r>
              <a:rPr lang="en-US" sz="2400" dirty="0" smtClean="0">
                <a:latin typeface="Helvetica" charset="0"/>
                <a:ea typeface="Helvetica" charset="0"/>
                <a:cs typeface="Helvetica" charset="0"/>
                <a:sym typeface="Helvetica" charset="0"/>
              </a:rPr>
              <a:t> Woman of </a:t>
            </a:r>
            <a:r>
              <a:rPr lang="en-US" sz="2400" dirty="0" err="1" smtClean="0">
                <a:latin typeface="Helvetica" charset="0"/>
                <a:ea typeface="Helvetica" charset="0"/>
                <a:cs typeface="Helvetica" charset="0"/>
                <a:sym typeface="Helvetica" charset="0"/>
              </a:rPr>
              <a:t>Sychar</a:t>
            </a:r>
            <a:endParaRPr lang="en-US" sz="2400" dirty="0" smtClean="0">
              <a:latin typeface="Helvetica" charset="0"/>
              <a:ea typeface="Helvetica" charset="0"/>
              <a:cs typeface="Helvetica" charset="0"/>
              <a:sym typeface="Helvetica" charset="0"/>
            </a:endParaRPr>
          </a:p>
          <a:p>
            <a:pPr marL="331788" lvl="1" indent="-103188" defTabSz="912813">
              <a:lnSpc>
                <a:spcPct val="80000"/>
              </a:lnSpc>
              <a:spcBef>
                <a:spcPts val="425"/>
              </a:spcBef>
              <a:buClr>
                <a:srgbClr val="FF0000"/>
              </a:buClr>
              <a:buFont typeface="Wingdings" pitchFamily="2" charset="2"/>
              <a:buChar char="•"/>
            </a:pPr>
            <a:r>
              <a:rPr lang="en-US" sz="2400" dirty="0" smtClean="0">
                <a:latin typeface="Helvetica" charset="0"/>
                <a:ea typeface="Helvetica" charset="0"/>
                <a:cs typeface="Helvetica" charset="0"/>
                <a:sym typeface="Helvetica" charset="0"/>
              </a:rPr>
              <a:t>Plan of redemption taught through experience of sanctuary service. </a:t>
            </a:r>
          </a:p>
          <a:p>
            <a:pPr marL="606108" lvl="2" indent="-103188" defTabSz="912813">
              <a:lnSpc>
                <a:spcPct val="80000"/>
              </a:lnSpc>
              <a:spcBef>
                <a:spcPts val="425"/>
              </a:spcBef>
              <a:buClr>
                <a:srgbClr val="FF0000"/>
              </a:buClr>
              <a:buFont typeface="Wingdings" pitchFamily="2" charset="2"/>
              <a:buChar char="•"/>
            </a:pPr>
            <a:r>
              <a:rPr lang="en-US" sz="2400" dirty="0" smtClean="0">
                <a:latin typeface="Helvetica" charset="0"/>
                <a:ea typeface="Helvetica" charset="0"/>
                <a:cs typeface="Helvetica" charset="0"/>
                <a:sym typeface="Helvetica" charset="0"/>
              </a:rPr>
              <a:t>New covenant is to write His laws/truths on our hearts!</a:t>
            </a:r>
          </a:p>
          <a:p>
            <a:pPr marL="331788" lvl="1" indent="-103188" defTabSz="912813">
              <a:lnSpc>
                <a:spcPct val="80000"/>
              </a:lnSpc>
              <a:spcBef>
                <a:spcPts val="425"/>
              </a:spcBef>
              <a:buClr>
                <a:srgbClr val="FF0000"/>
              </a:buClr>
              <a:buFont typeface="Wingdings" pitchFamily="2" charset="2"/>
              <a:buChar char="•"/>
            </a:pPr>
            <a:r>
              <a:rPr lang="en-US" sz="2400" dirty="0" smtClean="0">
                <a:latin typeface="Helvetica" charset="0"/>
                <a:ea typeface="Helvetica" charset="0"/>
                <a:cs typeface="Helvetica" charset="0"/>
                <a:sym typeface="Helvetica" charset="0"/>
              </a:rPr>
              <a:t>All 3 channels must harmonize and agree!!  See ST 3/13/1884; 3SM307; PP114</a:t>
            </a:r>
            <a:endParaRPr lang="en-US" sz="2400" dirty="0" smtClean="0"/>
          </a:p>
          <a:p>
            <a:pPr marL="331788" lvl="1" indent="-103188" defTabSz="912813">
              <a:lnSpc>
                <a:spcPct val="80000"/>
              </a:lnSpc>
              <a:spcBef>
                <a:spcPts val="425"/>
              </a:spcBef>
              <a:buClr>
                <a:srgbClr val="FF0000"/>
              </a:buClr>
              <a:buFont typeface="Wingdings" pitchFamily="2" charset="2"/>
              <a:buChar char="•"/>
            </a:pPr>
            <a:endParaRPr lang="en-US" sz="2400" dirty="0" smtClean="0">
              <a:latin typeface="Helvetica" charset="0"/>
              <a:ea typeface="Helvetica" charset="0"/>
              <a:cs typeface="Helvetica" charset="0"/>
              <a:sym typeface="Helvetica" charset="0"/>
            </a:endParaRPr>
          </a:p>
          <a:p>
            <a:pPr marL="331788" lvl="1" indent="-103188" defTabSz="912813">
              <a:lnSpc>
                <a:spcPct val="80000"/>
              </a:lnSpc>
              <a:spcBef>
                <a:spcPts val="425"/>
              </a:spcBef>
              <a:buSzTx/>
              <a:buNone/>
            </a:pPr>
            <a:endParaRPr lang="en-US" sz="2400" dirty="0" smtClean="0">
              <a:latin typeface="Helvetica" charset="0"/>
              <a:ea typeface="Helvetica" charset="0"/>
              <a:cs typeface="Helvetica" charset="0"/>
              <a:sym typeface="Helvetica"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Scripture</a:t>
            </a:r>
            <a:endParaRPr lang="en-US" dirty="0"/>
          </a:p>
        </p:txBody>
      </p:sp>
      <p:sp>
        <p:nvSpPr>
          <p:cNvPr id="3" name="Content Placeholder 2"/>
          <p:cNvSpPr>
            <a:spLocks noGrp="1"/>
          </p:cNvSpPr>
          <p:nvPr>
            <p:ph sz="quarter" idx="1"/>
          </p:nvPr>
        </p:nvSpPr>
        <p:spPr>
          <a:xfrm>
            <a:off x="304800" y="1600200"/>
            <a:ext cx="8461248" cy="5029200"/>
          </a:xfrm>
        </p:spPr>
        <p:txBody>
          <a:bodyPr>
            <a:normAutofit fontScale="92500" lnSpcReduction="20000"/>
          </a:bodyPr>
          <a:lstStyle/>
          <a:p>
            <a:r>
              <a:rPr lang="en-US" dirty="0" smtClean="0"/>
              <a:t>Make us wise unto salvation, 2 Tim 3:15</a:t>
            </a:r>
          </a:p>
          <a:p>
            <a:r>
              <a:rPr lang="en-US" dirty="0" smtClean="0"/>
              <a:t>Show us God’s love, </a:t>
            </a:r>
            <a:r>
              <a:rPr lang="en-US" dirty="0" err="1" smtClean="0"/>
              <a:t>Jn</a:t>
            </a:r>
            <a:r>
              <a:rPr lang="en-US" dirty="0" smtClean="0"/>
              <a:t> 3:16; Ex 34:7 character traits</a:t>
            </a:r>
          </a:p>
          <a:p>
            <a:r>
              <a:rPr lang="en-US" dirty="0" smtClean="0"/>
              <a:t>Testify of the Messiah leading to Him/growing in Him leading to eternal life with Him. </a:t>
            </a:r>
            <a:r>
              <a:rPr lang="en-US" dirty="0" err="1" smtClean="0"/>
              <a:t>Jn</a:t>
            </a:r>
            <a:r>
              <a:rPr lang="en-US" dirty="0" smtClean="0"/>
              <a:t> 5:39;20:31</a:t>
            </a:r>
          </a:p>
          <a:p>
            <a:r>
              <a:rPr lang="en-US" dirty="0" smtClean="0"/>
              <a:t>Doctrine, reproof, correction, instruction in righteousness, furnished for good works</a:t>
            </a:r>
          </a:p>
          <a:p>
            <a:r>
              <a:rPr lang="en-US" dirty="0" smtClean="0"/>
              <a:t>To prolong our days, give us life by believing and acting upon it, Deut 32:46,7; </a:t>
            </a:r>
            <a:r>
              <a:rPr lang="en-US" dirty="0" err="1" smtClean="0"/>
              <a:t>mv</a:t>
            </a:r>
            <a:r>
              <a:rPr lang="en-US" dirty="0" smtClean="0"/>
              <a:t> 31:26 (under mercy seat)</a:t>
            </a:r>
          </a:p>
          <a:p>
            <a:r>
              <a:rPr lang="en-US" dirty="0" smtClean="0"/>
              <a:t>History and narrative to give us comfort and hope, Rom 15:4</a:t>
            </a:r>
          </a:p>
          <a:p>
            <a:r>
              <a:rPr lang="en-US" dirty="0" smtClean="0"/>
              <a:t>Learning your relationship to God and His will concerning you, MYP 261</a:t>
            </a:r>
          </a:p>
          <a:p>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Scripture on its Own Terms</a:t>
            </a:r>
            <a:endParaRPr lang="en-US" dirty="0"/>
          </a:p>
        </p:txBody>
      </p:sp>
      <p:sp>
        <p:nvSpPr>
          <p:cNvPr id="3" name="Content Placeholder 2"/>
          <p:cNvSpPr>
            <a:spLocks noGrp="1"/>
          </p:cNvSpPr>
          <p:nvPr>
            <p:ph sz="quarter" idx="1"/>
          </p:nvPr>
        </p:nvSpPr>
        <p:spPr>
          <a:xfrm>
            <a:off x="457200" y="1905000"/>
            <a:ext cx="8229600" cy="4800600"/>
          </a:xfrm>
        </p:spPr>
        <p:txBody>
          <a:bodyPr>
            <a:normAutofit/>
          </a:bodyPr>
          <a:lstStyle/>
          <a:p>
            <a:r>
              <a:rPr lang="en-US" sz="3200" dirty="0" smtClean="0"/>
              <a:t>Most Christian have been taught to read Scripture as a doctrinal textbook, with the assumption that it basically operates like an encyclopedia from which to compose a collection of theological propositions.</a:t>
            </a:r>
          </a:p>
          <a:p>
            <a:r>
              <a:rPr lang="en-US" sz="3200" dirty="0" smtClean="0"/>
              <a:t>Hebrew writers enlisted poetry, song, symbol and story to convey truth and tell the story!</a:t>
            </a:r>
          </a:p>
          <a:p>
            <a:r>
              <a:rPr lang="en-US" sz="3200" dirty="0" smtClean="0"/>
              <a:t>Do not ignore the overall storyline of the Book!</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a:t>
            </a:r>
            <a:endParaRPr lang="en-US" dirty="0"/>
          </a:p>
        </p:txBody>
      </p:sp>
      <p:sp>
        <p:nvSpPr>
          <p:cNvPr id="3" name="Content Placeholder 2"/>
          <p:cNvSpPr>
            <a:spLocks noGrp="1"/>
          </p:cNvSpPr>
          <p:nvPr>
            <p:ph sz="quarter" idx="1"/>
          </p:nvPr>
        </p:nvSpPr>
        <p:spPr>
          <a:xfrm>
            <a:off x="457200" y="1600200"/>
            <a:ext cx="8308848" cy="4876800"/>
          </a:xfrm>
        </p:spPr>
        <p:txBody>
          <a:bodyPr>
            <a:normAutofit/>
          </a:bodyPr>
          <a:lstStyle/>
          <a:p>
            <a:r>
              <a:rPr lang="en-US" sz="3600" dirty="0" smtClean="0"/>
              <a:t>The Biblical narrative revolves around the idea that God will restore humanity from the inside by winning back our </a:t>
            </a:r>
            <a:r>
              <a:rPr lang="en-US" sz="3600" dirty="0" smtClean="0"/>
              <a:t>trust, i.e., </a:t>
            </a:r>
            <a:r>
              <a:rPr lang="en-US" sz="3600" dirty="0" smtClean="0"/>
              <a:t>through a human </a:t>
            </a:r>
            <a:r>
              <a:rPr lang="en-US" sz="3600" dirty="0" smtClean="0"/>
              <a:t>being, Christ, in </a:t>
            </a:r>
            <a:r>
              <a:rPr lang="en-US" sz="3600" dirty="0" smtClean="0"/>
              <a:t>the </a:t>
            </a:r>
            <a:r>
              <a:rPr lang="en-US" sz="3600" dirty="0" err="1" smtClean="0"/>
              <a:t>Adamic</a:t>
            </a:r>
            <a:r>
              <a:rPr lang="en-US" sz="3600" dirty="0" smtClean="0"/>
              <a:t> lineage.  God as man, </a:t>
            </a:r>
            <a:r>
              <a:rPr lang="en-US" sz="3600" dirty="0" smtClean="0"/>
              <a:t>began where Adam began and perfected trust in God.  </a:t>
            </a:r>
            <a:r>
              <a:rPr lang="en-US" sz="3600" dirty="0" smtClean="0"/>
              <a:t>The Messiah has embarked upon a mission to </a:t>
            </a:r>
            <a:r>
              <a:rPr lang="en-US" sz="3600" smtClean="0"/>
              <a:t>restore </a:t>
            </a:r>
            <a:r>
              <a:rPr lang="en-US" sz="3600" smtClean="0"/>
              <a:t>into humanity, </a:t>
            </a:r>
            <a:r>
              <a:rPr lang="en-US" sz="3600" dirty="0" smtClean="0"/>
              <a:t>His </a:t>
            </a:r>
            <a:r>
              <a:rPr lang="en-US" sz="3600" dirty="0" smtClean="0"/>
              <a:t>image.</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a:t>
            </a:r>
            <a:endParaRPr lang="en-US" dirty="0"/>
          </a:p>
        </p:txBody>
      </p:sp>
      <p:sp>
        <p:nvSpPr>
          <p:cNvPr id="3" name="Content Placeholder 2"/>
          <p:cNvSpPr>
            <a:spLocks noGrp="1"/>
          </p:cNvSpPr>
          <p:nvPr>
            <p:ph sz="quarter" idx="1"/>
          </p:nvPr>
        </p:nvSpPr>
        <p:spPr>
          <a:xfrm>
            <a:off x="533400" y="1981200"/>
            <a:ext cx="8153400" cy="4495800"/>
          </a:xfrm>
        </p:spPr>
        <p:txBody>
          <a:bodyPr>
            <a:normAutofit lnSpcReduction="10000"/>
          </a:bodyPr>
          <a:lstStyle/>
          <a:p>
            <a:r>
              <a:rPr lang="en-US" dirty="0" smtClean="0">
                <a:solidFill>
                  <a:srgbClr val="2F1311"/>
                </a:solidFill>
                <a:latin typeface="Arial" pitchFamily="34" charset="0"/>
                <a:cs typeface="Arial" pitchFamily="34" charset="0"/>
                <a:sym typeface="Arial" pitchFamily="34" charset="0"/>
              </a:rPr>
              <a:t>We enter into covenant relationship/friendship because Christ our Passover is sacrificed for us and rose again. God liberates us from sin which leads to death and separation from Him. We then receive the power of the Holy Spirit to be cleansed and to witness, as we prepare our hearts to be sealed and made one with Him, anticipating His return when He takes us to the Promised Land to tabernacle with Them forever!</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Controversy Narrative</a:t>
            </a:r>
            <a:endParaRPr lang="en-US" dirty="0"/>
          </a:p>
        </p:txBody>
      </p:sp>
      <p:sp>
        <p:nvSpPr>
          <p:cNvPr id="3" name="Content Placeholder 2"/>
          <p:cNvSpPr>
            <a:spLocks noGrp="1"/>
          </p:cNvSpPr>
          <p:nvPr>
            <p:ph sz="quarter" idx="1"/>
          </p:nvPr>
        </p:nvSpPr>
        <p:spPr>
          <a:xfrm>
            <a:off x="612648" y="1600200"/>
            <a:ext cx="8153400" cy="5105400"/>
          </a:xfrm>
        </p:spPr>
        <p:txBody>
          <a:bodyPr>
            <a:normAutofit lnSpcReduction="10000"/>
          </a:bodyPr>
          <a:lstStyle/>
          <a:p>
            <a:r>
              <a:rPr lang="en-US" dirty="0" smtClean="0"/>
              <a:t>the </a:t>
            </a:r>
            <a:r>
              <a:rPr lang="en-US" dirty="0" smtClean="0"/>
              <a:t>narrative of God’s efforts to prove, through Christ’s patient demonstrations of God’s love, that Lucifer’s claims were false. God could have immediately destroyed Lucifer and his sympathizers. But such a response would have led the </a:t>
            </a:r>
            <a:r>
              <a:rPr lang="en-US" dirty="0" err="1" smtClean="0"/>
              <a:t>unfallen</a:t>
            </a:r>
            <a:r>
              <a:rPr lang="en-US" dirty="0" smtClean="0"/>
              <a:t> beings of the universe to serve God out of craven fear, rather than from a connected line of evidence that would patiently set forth persuasive, loving demonstrations of </a:t>
            </a:r>
            <a:r>
              <a:rPr lang="en-US" dirty="0" smtClean="0"/>
              <a:t>His mercy in allowing Lucifer </a:t>
            </a:r>
            <a:r>
              <a:rPr lang="en-US" dirty="0" smtClean="0"/>
              <a:t>and his </a:t>
            </a:r>
            <a:r>
              <a:rPr lang="en-US" dirty="0" smtClean="0"/>
              <a:t>loyalists to perish in the fire of His glory by their own choice. </a:t>
            </a:r>
            <a:r>
              <a:rPr lang="en-US" sz="2000" dirty="0" smtClean="0"/>
              <a:t>See</a:t>
            </a:r>
            <a:r>
              <a:rPr lang="en-US" dirty="0" smtClean="0"/>
              <a:t> </a:t>
            </a:r>
            <a:r>
              <a:rPr lang="en-US" sz="2000" dirty="0" smtClean="0"/>
              <a:t>Andrews </a:t>
            </a:r>
            <a:r>
              <a:rPr lang="en-US" sz="2000" dirty="0" smtClean="0"/>
              <a:t>University Seminary Studies, Vol. 53, No. 1, 197-214.</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8235</TotalTime>
  <Words>1595</Words>
  <Application>Microsoft Office PowerPoint</Application>
  <PresentationFormat>On-screen Show (4:3)</PresentationFormat>
  <Paragraphs>84</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Dictum of “How to Interpret Scripture”  to find Truth         COL 17, 125; Ed 77</vt:lpstr>
      <vt:lpstr>Dictum of “How to Interpret Scripture”  to find Truth         COL 17, 125; Ed 77</vt:lpstr>
      <vt:lpstr>Dictum of “How to Interpret Scripture”  to find Truth         COL 17, 125; Ed 77</vt:lpstr>
      <vt:lpstr>Dictum of “How to Interpret Scripture”  to find Truth         COL 17, 125; Ed 77</vt:lpstr>
      <vt:lpstr>Purpose of Scripture</vt:lpstr>
      <vt:lpstr>Reading Scripture on its Own Terms</vt:lpstr>
      <vt:lpstr>Narrative</vt:lpstr>
      <vt:lpstr>Narrative</vt:lpstr>
      <vt:lpstr>Great Controversy Narrative</vt:lpstr>
      <vt:lpstr> Non-canonical books referenced in the Bible </vt:lpstr>
      <vt:lpstr>Criteria for Canonical Books</vt:lpstr>
      <vt:lpstr>Dictum of “How to Interpret Scripture”  to find Truth         COL 17, 125; Ed 77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Dictum of “How to Interpret Scripture”  to find Truth         COL p 17; Ed 77</dc:title>
  <dc:creator>CHERYL</dc:creator>
  <cp:lastModifiedBy>CHERYL</cp:lastModifiedBy>
  <cp:revision>63</cp:revision>
  <dcterms:created xsi:type="dcterms:W3CDTF">2020-05-10T23:57:56Z</dcterms:created>
  <dcterms:modified xsi:type="dcterms:W3CDTF">2020-07-13T02:37:54Z</dcterms:modified>
</cp:coreProperties>
</file>